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715000" cx="9144000"/>
  <p:notesSz cx="6858000" cy="9144000"/>
  <p:embeddedFontLst>
    <p:embeddedFont>
      <p:font typeface="Nunito"/>
      <p:regular r:id="rId38"/>
      <p:bold r:id="rId39"/>
      <p:italic r:id="rId40"/>
      <p:boldItalic r:id="rId41"/>
    </p:embeddedFont>
    <p:embeddedFont>
      <p:font typeface="Cabin"/>
      <p:regular r:id="rId42"/>
      <p:bold r:id="rId43"/>
      <p:italic r:id="rId44"/>
      <p:boldItalic r:id="rId45"/>
    </p:embeddedFont>
    <p:embeddedFont>
      <p:font typeface="Maven Pr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3FE5191-0178-42A6-8CD2-56F811138546}">
  <a:tblStyle styleId="{F3FE5191-0178-42A6-8CD2-56F811138546}" styleName="Table_0">
    <a:wholeTbl>
      <a:tcTxStyle b="off" i="off">
        <a:font>
          <a:latin typeface="Gill Sans MT"/>
          <a:ea typeface="Gill Sans MT"/>
          <a:cs typeface="Gill Sans MT"/>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DF6E7"/>
          </a:solidFill>
        </a:fill>
      </a:tcStyle>
    </a:wholeTbl>
    <a:band1H>
      <a:tcTxStyle/>
      <a:tcStyle>
        <a:fill>
          <a:solidFill>
            <a:srgbClr val="D8EDCB"/>
          </a:solidFill>
        </a:fill>
      </a:tcStyle>
    </a:band1H>
    <a:band2H>
      <a:tcTxStyle/>
    </a:band2H>
    <a:band1V>
      <a:tcTxStyle/>
      <a:tcStyle>
        <a:fill>
          <a:solidFill>
            <a:srgbClr val="D8EDCB"/>
          </a:solidFill>
        </a:fill>
      </a:tcStyle>
    </a:band1V>
    <a:band2V>
      <a:tcTxStyle/>
    </a:band2V>
    <a:lastCol>
      <a:tcTxStyle b="on" i="off">
        <a:font>
          <a:latin typeface="Gill Sans MT"/>
          <a:ea typeface="Gill Sans MT"/>
          <a:cs typeface="Gill Sans MT"/>
        </a:font>
        <a:srgbClr val="FFFFFF"/>
      </a:tcTxStyle>
      <a:tcStyle>
        <a:fill>
          <a:solidFill>
            <a:srgbClr val="86CE24"/>
          </a:solidFill>
        </a:fill>
      </a:tcStyle>
    </a:lastCol>
    <a:firstCol>
      <a:tcTxStyle b="on" i="off">
        <a:font>
          <a:latin typeface="Gill Sans MT"/>
          <a:ea typeface="Gill Sans MT"/>
          <a:cs typeface="Gill Sans MT"/>
        </a:font>
        <a:srgbClr val="FFFFFF"/>
      </a:tcTxStyle>
      <a:tcStyle>
        <a:fill>
          <a:solidFill>
            <a:srgbClr val="86CE24"/>
          </a:solidFill>
        </a:fill>
      </a:tcStyle>
    </a:firstCol>
    <a:lastRow>
      <a:tcTxStyle b="on" i="off">
        <a:font>
          <a:latin typeface="Gill Sans MT"/>
          <a:ea typeface="Gill Sans MT"/>
          <a:cs typeface="Gill Sans MT"/>
        </a:font>
        <a:srgbClr val="FFFFFF"/>
      </a:tcTxStyle>
      <a:tcStyle>
        <a:tcBdr>
          <a:top>
            <a:ln cap="flat" cmpd="sng" w="38100">
              <a:solidFill>
                <a:srgbClr val="FFFFFF"/>
              </a:solidFill>
              <a:prstDash val="solid"/>
              <a:round/>
              <a:headEnd len="sm" w="sm" type="none"/>
              <a:tailEnd len="sm" w="sm" type="none"/>
            </a:ln>
          </a:top>
        </a:tcBdr>
        <a:fill>
          <a:solidFill>
            <a:srgbClr val="86CE24"/>
          </a:solidFill>
        </a:fill>
      </a:tcStyle>
    </a:lastRow>
    <a:seCell>
      <a:tcTxStyle/>
    </a:seCell>
    <a:swCell>
      <a:tcTxStyle/>
    </a:swCell>
    <a:firstRow>
      <a:tcTxStyle b="on" i="off">
        <a:font>
          <a:latin typeface="Gill Sans MT"/>
          <a:ea typeface="Gill Sans MT"/>
          <a:cs typeface="Gill Sans MT"/>
        </a:font>
        <a:srgbClr val="FFFFFF"/>
      </a:tcTxStyle>
      <a:tcStyle>
        <a:tcBdr>
          <a:bottom>
            <a:ln cap="flat" cmpd="sng" w="38100">
              <a:solidFill>
                <a:srgbClr val="FFFFFF"/>
              </a:solidFill>
              <a:prstDash val="solid"/>
              <a:round/>
              <a:headEnd len="sm" w="sm" type="none"/>
              <a:tailEnd len="sm" w="sm" type="none"/>
            </a:ln>
          </a:bottom>
        </a:tcBdr>
        <a:fill>
          <a:solidFill>
            <a:srgbClr val="86CE24"/>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5.xml"/><Relationship Id="rId42" Type="http://schemas.openxmlformats.org/officeDocument/2006/relationships/font" Target="fonts/Cabin-regular.fntdata"/><Relationship Id="rId41" Type="http://schemas.openxmlformats.org/officeDocument/2006/relationships/font" Target="fonts/Nunito-boldItalic.fntdata"/><Relationship Id="rId22" Type="http://schemas.openxmlformats.org/officeDocument/2006/relationships/slide" Target="slides/slide17.xml"/><Relationship Id="rId44" Type="http://schemas.openxmlformats.org/officeDocument/2006/relationships/font" Target="fonts/Cabin-italic.fntdata"/><Relationship Id="rId21" Type="http://schemas.openxmlformats.org/officeDocument/2006/relationships/slide" Target="slides/slide16.xml"/><Relationship Id="rId43" Type="http://schemas.openxmlformats.org/officeDocument/2006/relationships/font" Target="fonts/Cabin-bold.fntdata"/><Relationship Id="rId24" Type="http://schemas.openxmlformats.org/officeDocument/2006/relationships/slide" Target="slides/slide19.xml"/><Relationship Id="rId46" Type="http://schemas.openxmlformats.org/officeDocument/2006/relationships/font" Target="fonts/MavenPro-regular.fntdata"/><Relationship Id="rId23" Type="http://schemas.openxmlformats.org/officeDocument/2006/relationships/slide" Target="slides/slide18.xml"/><Relationship Id="rId45" Type="http://schemas.openxmlformats.org/officeDocument/2006/relationships/font" Target="fonts/Cabin-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avenPro-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bold.fntdata"/><Relationship Id="rId16" Type="http://schemas.openxmlformats.org/officeDocument/2006/relationships/slide" Target="slides/slide11.xml"/><Relationship Id="rId38" Type="http://schemas.openxmlformats.org/officeDocument/2006/relationships/font" Target="fonts/Nuni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686109"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36" name="Shape 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28" name="Shape 5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686100" y="685800"/>
            <a:ext cx="54864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Shape 10"/>
          <p:cNvGrpSpPr/>
          <p:nvPr/>
        </p:nvGrpSpPr>
        <p:grpSpPr>
          <a:xfrm>
            <a:off x="7343003" y="3788490"/>
            <a:ext cx="1691422" cy="1925034"/>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29" name="Shape 29"/>
          <p:cNvGrpSpPr/>
          <p:nvPr/>
        </p:nvGrpSpPr>
        <p:grpSpPr>
          <a:xfrm>
            <a:off x="5043503" y="0"/>
            <a:ext cx="3814072" cy="4265626"/>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 name="Shape 46"/>
          <p:cNvSpPr txBox="1"/>
          <p:nvPr>
            <p:ph type="ctrTitle"/>
          </p:nvPr>
        </p:nvSpPr>
        <p:spPr>
          <a:xfrm>
            <a:off x="824000" y="1793125"/>
            <a:ext cx="4255500" cy="20811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Shape 47"/>
          <p:cNvSpPr txBox="1"/>
          <p:nvPr>
            <p:ph idx="1" type="subTitle"/>
          </p:nvPr>
        </p:nvSpPr>
        <p:spPr>
          <a:xfrm>
            <a:off x="824000" y="3995889"/>
            <a:ext cx="4255500" cy="7728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Shape 48"/>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Shape 142"/>
          <p:cNvGrpSpPr/>
          <p:nvPr/>
        </p:nvGrpSpPr>
        <p:grpSpPr>
          <a:xfrm>
            <a:off x="52" y="4554621"/>
            <a:ext cx="9144036" cy="1160322"/>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268" name="Shape 268"/>
          <p:cNvSpPr txBox="1"/>
          <p:nvPr>
            <p:ph type="title"/>
          </p:nvPr>
        </p:nvSpPr>
        <p:spPr>
          <a:xfrm>
            <a:off x="1388625" y="858583"/>
            <a:ext cx="6366900" cy="20703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p:txBody>
      </p:sp>
      <p:sp>
        <p:nvSpPr>
          <p:cNvPr id="269" name="Shape 269"/>
          <p:cNvSpPr txBox="1"/>
          <p:nvPr>
            <p:ph idx="1" type="body"/>
          </p:nvPr>
        </p:nvSpPr>
        <p:spPr>
          <a:xfrm>
            <a:off x="1388625" y="3013667"/>
            <a:ext cx="6366900" cy="1234800"/>
          </a:xfrm>
          <a:prstGeom prst="rect">
            <a:avLst/>
          </a:prstGeom>
        </p:spPr>
        <p:txBody>
          <a:bodyPr anchorCtr="0" anchor="t" bIns="91425" lIns="91425" spcFirstLastPara="1" rIns="91425" wrap="square" tIns="91425"/>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1600"/>
              </a:spcBef>
              <a:spcAft>
                <a:spcPts val="0"/>
              </a:spcAft>
              <a:buClr>
                <a:schemeClr val="lt1"/>
              </a:buClr>
              <a:buSzPts val="1100"/>
              <a:buChar char="○"/>
              <a:defRPr>
                <a:solidFill>
                  <a:schemeClr val="lt1"/>
                </a:solidFill>
              </a:defRPr>
            </a:lvl2pPr>
            <a:lvl3pPr indent="-298450" lvl="2" marL="1371600" rtl="0" algn="ctr">
              <a:spcBef>
                <a:spcPts val="1600"/>
              </a:spcBef>
              <a:spcAft>
                <a:spcPts val="0"/>
              </a:spcAft>
              <a:buClr>
                <a:schemeClr val="lt1"/>
              </a:buClr>
              <a:buSzPts val="1100"/>
              <a:buChar char="■"/>
              <a:defRPr>
                <a:solidFill>
                  <a:schemeClr val="lt1"/>
                </a:solidFill>
              </a:defRPr>
            </a:lvl3pPr>
            <a:lvl4pPr indent="-298450" lvl="3" marL="1828800" rtl="0" algn="ctr">
              <a:spcBef>
                <a:spcPts val="1600"/>
              </a:spcBef>
              <a:spcAft>
                <a:spcPts val="0"/>
              </a:spcAft>
              <a:buClr>
                <a:schemeClr val="lt1"/>
              </a:buClr>
              <a:buSzPts val="1100"/>
              <a:buChar char="●"/>
              <a:defRPr>
                <a:solidFill>
                  <a:schemeClr val="lt1"/>
                </a:solidFill>
              </a:defRPr>
            </a:lvl4pPr>
            <a:lvl5pPr indent="-298450" lvl="4" marL="2286000" rtl="0" algn="ctr">
              <a:spcBef>
                <a:spcPts val="1600"/>
              </a:spcBef>
              <a:spcAft>
                <a:spcPts val="0"/>
              </a:spcAft>
              <a:buClr>
                <a:schemeClr val="lt1"/>
              </a:buClr>
              <a:buSzPts val="1100"/>
              <a:buChar char="○"/>
              <a:defRPr>
                <a:solidFill>
                  <a:schemeClr val="lt1"/>
                </a:solidFill>
              </a:defRPr>
            </a:lvl5pPr>
            <a:lvl6pPr indent="-298450" lvl="5" marL="2743200" rtl="0" algn="ctr">
              <a:spcBef>
                <a:spcPts val="1600"/>
              </a:spcBef>
              <a:spcAft>
                <a:spcPts val="0"/>
              </a:spcAft>
              <a:buClr>
                <a:schemeClr val="lt1"/>
              </a:buClr>
              <a:buSzPts val="1100"/>
              <a:buChar char="■"/>
              <a:defRPr>
                <a:solidFill>
                  <a:schemeClr val="lt1"/>
                </a:solidFill>
              </a:defRPr>
            </a:lvl6pPr>
            <a:lvl7pPr indent="-298450" lvl="6" marL="3200400" rtl="0" algn="ctr">
              <a:spcBef>
                <a:spcPts val="1600"/>
              </a:spcBef>
              <a:spcAft>
                <a:spcPts val="0"/>
              </a:spcAft>
              <a:buClr>
                <a:schemeClr val="lt1"/>
              </a:buClr>
              <a:buSzPts val="1100"/>
              <a:buChar char="●"/>
              <a:defRPr>
                <a:solidFill>
                  <a:schemeClr val="lt1"/>
                </a:solidFill>
              </a:defRPr>
            </a:lvl7pPr>
            <a:lvl8pPr indent="-298450" lvl="7" marL="3657600" rtl="0" algn="ctr">
              <a:spcBef>
                <a:spcPts val="1600"/>
              </a:spcBef>
              <a:spcAft>
                <a:spcPts val="0"/>
              </a:spcAft>
              <a:buClr>
                <a:schemeClr val="lt1"/>
              </a:buClr>
              <a:buSzPts val="1100"/>
              <a:buChar char="○"/>
              <a:defRPr>
                <a:solidFill>
                  <a:schemeClr val="lt1"/>
                </a:solidFill>
              </a:defRPr>
            </a:lvl8pPr>
            <a:lvl9pPr indent="-298450" lvl="8" marL="4114800" rtl="0" algn="ctr">
              <a:spcBef>
                <a:spcPts val="1600"/>
              </a:spcBef>
              <a:spcAft>
                <a:spcPts val="1600"/>
              </a:spcAft>
              <a:buClr>
                <a:schemeClr val="lt1"/>
              </a:buClr>
              <a:buSzPts val="1100"/>
              <a:buChar char="■"/>
              <a:defRPr>
                <a:solidFill>
                  <a:schemeClr val="lt1"/>
                </a:solidFill>
              </a:defRPr>
            </a:lvl9pPr>
          </a:lstStyle>
          <a:p/>
        </p:txBody>
      </p:sp>
      <p:sp>
        <p:nvSpPr>
          <p:cNvPr id="270" name="Shape 270"/>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Shape 272"/>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Shape 50"/>
          <p:cNvGrpSpPr/>
          <p:nvPr/>
        </p:nvGrpSpPr>
        <p:grpSpPr>
          <a:xfrm>
            <a:off x="146769" y="3784"/>
            <a:ext cx="1233215" cy="1538357"/>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63" name="Shape 63"/>
          <p:cNvGrpSpPr/>
          <p:nvPr/>
        </p:nvGrpSpPr>
        <p:grpSpPr>
          <a:xfrm>
            <a:off x="6775084" y="3226644"/>
            <a:ext cx="2186148" cy="2488308"/>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82" name="Shape 82"/>
          <p:cNvSpPr txBox="1"/>
          <p:nvPr>
            <p:ph type="title"/>
          </p:nvPr>
        </p:nvSpPr>
        <p:spPr>
          <a:xfrm>
            <a:off x="824000" y="1793139"/>
            <a:ext cx="5857800" cy="20811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Shape 83"/>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Shape 85"/>
          <p:cNvGrpSpPr/>
          <p:nvPr/>
        </p:nvGrpSpPr>
        <p:grpSpPr>
          <a:xfrm>
            <a:off x="625966" y="332646"/>
            <a:ext cx="999312" cy="1110384"/>
            <a:chOff x="348199" y="179450"/>
            <a:chExt cx="1116300" cy="1116300"/>
          </a:xfrm>
        </p:grpSpPr>
        <p:sp>
          <p:nvSpPr>
            <p:cNvPr id="86" name="Shape 8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 name="Shape 88"/>
          <p:cNvSpPr txBox="1"/>
          <p:nvPr>
            <p:ph type="title"/>
          </p:nvPr>
        </p:nvSpPr>
        <p:spPr>
          <a:xfrm>
            <a:off x="1303800" y="665083"/>
            <a:ext cx="7030500" cy="11103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Shape 89"/>
          <p:cNvSpPr txBox="1"/>
          <p:nvPr>
            <p:ph idx="1" type="body"/>
          </p:nvPr>
        </p:nvSpPr>
        <p:spPr>
          <a:xfrm>
            <a:off x="1303800" y="2211167"/>
            <a:ext cx="7030500" cy="2823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0" name="Shape 90"/>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Shape 92"/>
          <p:cNvGrpSpPr/>
          <p:nvPr/>
        </p:nvGrpSpPr>
        <p:grpSpPr>
          <a:xfrm>
            <a:off x="625966" y="332646"/>
            <a:ext cx="999312" cy="1110384"/>
            <a:chOff x="348199" y="179450"/>
            <a:chExt cx="1116300" cy="1116300"/>
          </a:xfrm>
        </p:grpSpPr>
        <p:sp>
          <p:nvSpPr>
            <p:cNvPr id="93" name="Shape 9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303800" y="665083"/>
            <a:ext cx="7030500" cy="11103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Shape 96"/>
          <p:cNvSpPr txBox="1"/>
          <p:nvPr>
            <p:ph idx="1" type="body"/>
          </p:nvPr>
        </p:nvSpPr>
        <p:spPr>
          <a:xfrm>
            <a:off x="1303800" y="2211167"/>
            <a:ext cx="3430500" cy="2823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7" name="Shape 97"/>
          <p:cNvSpPr txBox="1"/>
          <p:nvPr>
            <p:ph idx="2" type="body"/>
          </p:nvPr>
        </p:nvSpPr>
        <p:spPr>
          <a:xfrm>
            <a:off x="4903650" y="2211167"/>
            <a:ext cx="3430500" cy="2823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Shape 98"/>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Shape 100"/>
          <p:cNvGrpSpPr/>
          <p:nvPr/>
        </p:nvGrpSpPr>
        <p:grpSpPr>
          <a:xfrm>
            <a:off x="625966" y="332646"/>
            <a:ext cx="999312" cy="1110384"/>
            <a:chOff x="348199" y="179450"/>
            <a:chExt cx="1116300" cy="1116300"/>
          </a:xfrm>
        </p:grpSpPr>
        <p:sp>
          <p:nvSpPr>
            <p:cNvPr id="101" name="Shape 10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type="title"/>
          </p:nvPr>
        </p:nvSpPr>
        <p:spPr>
          <a:xfrm>
            <a:off x="1303800" y="665083"/>
            <a:ext cx="7030500" cy="11103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Shape 104"/>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Shape 106"/>
          <p:cNvGrpSpPr/>
          <p:nvPr/>
        </p:nvGrpSpPr>
        <p:grpSpPr>
          <a:xfrm>
            <a:off x="625966" y="332646"/>
            <a:ext cx="999312" cy="1110384"/>
            <a:chOff x="348199" y="179450"/>
            <a:chExt cx="1116300" cy="1116300"/>
          </a:xfrm>
        </p:grpSpPr>
        <p:sp>
          <p:nvSpPr>
            <p:cNvPr id="107" name="Shape 10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9" name="Shape 109"/>
          <p:cNvSpPr txBox="1"/>
          <p:nvPr>
            <p:ph type="title"/>
          </p:nvPr>
        </p:nvSpPr>
        <p:spPr>
          <a:xfrm>
            <a:off x="1303800" y="665083"/>
            <a:ext cx="3312000" cy="1766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Shape 110"/>
          <p:cNvSpPr txBox="1"/>
          <p:nvPr>
            <p:ph idx="1" type="body"/>
          </p:nvPr>
        </p:nvSpPr>
        <p:spPr>
          <a:xfrm>
            <a:off x="1303800" y="2566306"/>
            <a:ext cx="3312000" cy="2468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Shape 111"/>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Shape 113"/>
          <p:cNvGrpSpPr/>
          <p:nvPr/>
        </p:nvGrpSpPr>
        <p:grpSpPr>
          <a:xfrm>
            <a:off x="6866714" y="1452"/>
            <a:ext cx="2267451" cy="2890737"/>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125" name="Shape 125"/>
          <p:cNvSpPr txBox="1"/>
          <p:nvPr>
            <p:ph type="title"/>
          </p:nvPr>
        </p:nvSpPr>
        <p:spPr>
          <a:xfrm>
            <a:off x="824000" y="848444"/>
            <a:ext cx="5857800" cy="39702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Shape 126"/>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Shape 128"/>
          <p:cNvGrpSpPr/>
          <p:nvPr/>
        </p:nvGrpSpPr>
        <p:grpSpPr>
          <a:xfrm>
            <a:off x="625966" y="332646"/>
            <a:ext cx="999312" cy="1110384"/>
            <a:chOff x="348199" y="179450"/>
            <a:chExt cx="1116300" cy="1116300"/>
          </a:xfrm>
        </p:grpSpPr>
        <p:sp>
          <p:nvSpPr>
            <p:cNvPr id="129" name="Shape 12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1" name="Shape 131"/>
          <p:cNvSpPr txBox="1"/>
          <p:nvPr>
            <p:ph type="title"/>
          </p:nvPr>
        </p:nvSpPr>
        <p:spPr>
          <a:xfrm>
            <a:off x="1303800" y="665083"/>
            <a:ext cx="3430500" cy="22113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Shape 132"/>
          <p:cNvSpPr txBox="1"/>
          <p:nvPr>
            <p:ph idx="1" type="subTitle"/>
          </p:nvPr>
        </p:nvSpPr>
        <p:spPr>
          <a:xfrm>
            <a:off x="1303800" y="3048003"/>
            <a:ext cx="3430500" cy="806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Shape 133"/>
          <p:cNvSpPr txBox="1"/>
          <p:nvPr>
            <p:ph idx="2" type="body"/>
          </p:nvPr>
        </p:nvSpPr>
        <p:spPr>
          <a:xfrm>
            <a:off x="4903700" y="734444"/>
            <a:ext cx="3430500" cy="43008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Shape 134"/>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Shape 136"/>
          <p:cNvGrpSpPr/>
          <p:nvPr/>
        </p:nvGrpSpPr>
        <p:grpSpPr>
          <a:xfrm>
            <a:off x="713373" y="4274584"/>
            <a:ext cx="825392" cy="917152"/>
            <a:chOff x="348199" y="179450"/>
            <a:chExt cx="1116300" cy="1116300"/>
          </a:xfrm>
        </p:grpSpPr>
        <p:sp>
          <p:nvSpPr>
            <p:cNvPr id="137" name="Shape 13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9" name="Shape 139"/>
          <p:cNvSpPr txBox="1"/>
          <p:nvPr>
            <p:ph idx="1" type="body"/>
          </p:nvPr>
        </p:nvSpPr>
        <p:spPr>
          <a:xfrm>
            <a:off x="1303800" y="4598861"/>
            <a:ext cx="5843100" cy="594300"/>
          </a:xfrm>
          <a:prstGeom prst="rect">
            <a:avLst/>
          </a:prstGeom>
        </p:spPr>
        <p:txBody>
          <a:bodyPr anchorCtr="0" anchor="t"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40" name="Shape 140"/>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Shape 7"/>
          <p:cNvSpPr txBox="1"/>
          <p:nvPr>
            <p:ph idx="1" type="body"/>
          </p:nvPr>
        </p:nvSpPr>
        <p:spPr>
          <a:xfrm>
            <a:off x="311700" y="1280528"/>
            <a:ext cx="8520600" cy="37959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Shape 8"/>
          <p:cNvSpPr txBox="1"/>
          <p:nvPr>
            <p:ph idx="12" type="sldNum"/>
          </p:nvPr>
        </p:nvSpPr>
        <p:spPr>
          <a:xfrm>
            <a:off x="8451046" y="5263306"/>
            <a:ext cx="548700" cy="437400"/>
          </a:xfrm>
          <a:prstGeom prst="rect">
            <a:avLst/>
          </a:prstGeom>
          <a:noFill/>
          <a:ln>
            <a:noFill/>
          </a:ln>
        </p:spPr>
        <p:txBody>
          <a:bodyPr anchorCtr="0" anchor="ctr" bIns="91425" lIns="91425" spcFirstLastPara="1" rIns="91425" wrap="square" tIns="91425">
            <a:noAutofit/>
          </a:bodyPr>
          <a:lstStyle>
            <a:lvl1pPr lvl="0" rtl="0" algn="r">
              <a:spcBef>
                <a:spcPts val="0"/>
              </a:spcBef>
              <a:buNone/>
              <a:defRPr sz="900">
                <a:solidFill>
                  <a:schemeClr val="dk2"/>
                </a:solidFill>
                <a:latin typeface="Nunito"/>
                <a:ea typeface="Nunito"/>
                <a:cs typeface="Nunito"/>
                <a:sym typeface="Nunito"/>
              </a:defRPr>
            </a:lvl1pPr>
            <a:lvl2pPr lvl="1" rtl="0" algn="r">
              <a:spcBef>
                <a:spcPts val="0"/>
              </a:spcBef>
              <a:buNone/>
              <a:defRPr sz="900">
                <a:solidFill>
                  <a:schemeClr val="dk2"/>
                </a:solidFill>
                <a:latin typeface="Nunito"/>
                <a:ea typeface="Nunito"/>
                <a:cs typeface="Nunito"/>
                <a:sym typeface="Nunito"/>
              </a:defRPr>
            </a:lvl2pPr>
            <a:lvl3pPr lvl="2" rtl="0" algn="r">
              <a:spcBef>
                <a:spcPts val="0"/>
              </a:spcBef>
              <a:buNone/>
              <a:defRPr sz="900">
                <a:solidFill>
                  <a:schemeClr val="dk2"/>
                </a:solidFill>
                <a:latin typeface="Nunito"/>
                <a:ea typeface="Nunito"/>
                <a:cs typeface="Nunito"/>
                <a:sym typeface="Nunito"/>
              </a:defRPr>
            </a:lvl3pPr>
            <a:lvl4pPr lvl="3" rtl="0" algn="r">
              <a:spcBef>
                <a:spcPts val="0"/>
              </a:spcBef>
              <a:buNone/>
              <a:defRPr sz="900">
                <a:solidFill>
                  <a:schemeClr val="dk2"/>
                </a:solidFill>
                <a:latin typeface="Nunito"/>
                <a:ea typeface="Nunito"/>
                <a:cs typeface="Nunito"/>
                <a:sym typeface="Nunito"/>
              </a:defRPr>
            </a:lvl4pPr>
            <a:lvl5pPr lvl="4" rtl="0" algn="r">
              <a:spcBef>
                <a:spcPts val="0"/>
              </a:spcBef>
              <a:buNone/>
              <a:defRPr sz="900">
                <a:solidFill>
                  <a:schemeClr val="dk2"/>
                </a:solidFill>
                <a:latin typeface="Nunito"/>
                <a:ea typeface="Nunito"/>
                <a:cs typeface="Nunito"/>
                <a:sym typeface="Nunito"/>
              </a:defRPr>
            </a:lvl5pPr>
            <a:lvl6pPr lvl="5" rtl="0" algn="r">
              <a:spcBef>
                <a:spcPts val="0"/>
              </a:spcBef>
              <a:buNone/>
              <a:defRPr sz="900">
                <a:solidFill>
                  <a:schemeClr val="dk2"/>
                </a:solidFill>
                <a:latin typeface="Nunito"/>
                <a:ea typeface="Nunito"/>
                <a:cs typeface="Nunito"/>
                <a:sym typeface="Nunito"/>
              </a:defRPr>
            </a:lvl6pPr>
            <a:lvl7pPr lvl="6" rtl="0" algn="r">
              <a:spcBef>
                <a:spcPts val="0"/>
              </a:spcBef>
              <a:buNone/>
              <a:defRPr sz="900">
                <a:solidFill>
                  <a:schemeClr val="dk2"/>
                </a:solidFill>
                <a:latin typeface="Nunito"/>
                <a:ea typeface="Nunito"/>
                <a:cs typeface="Nunito"/>
                <a:sym typeface="Nunito"/>
              </a:defRPr>
            </a:lvl7pPr>
            <a:lvl8pPr lvl="7" rtl="0" algn="r">
              <a:spcBef>
                <a:spcPts val="0"/>
              </a:spcBef>
              <a:buNone/>
              <a:defRPr sz="900">
                <a:solidFill>
                  <a:schemeClr val="dk2"/>
                </a:solidFill>
                <a:latin typeface="Nunito"/>
                <a:ea typeface="Nunito"/>
                <a:cs typeface="Nunito"/>
                <a:sym typeface="Nunito"/>
              </a:defRPr>
            </a:lvl8pPr>
            <a:lvl9pPr lvl="8" rtl="0" algn="r">
              <a:spcBef>
                <a:spcPts val="0"/>
              </a:spcBef>
              <a:buNone/>
              <a:defRPr sz="9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1.jpg"/><Relationship Id="rId5"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hyperlink" Target="http://www.mantech.co.za/Datasheets/Products/433Mhz_RF-TX&amp;RX.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hyperlink" Target="https://i2.wp.com/randomnerdtutorials.com/wp-content/uploads/2015/07/433mhz_arduino_receiver_circuit.jpg" TargetMode="External"/><Relationship Id="rId5"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hyperlink" Target="https://i2.wp.com/randomnerdtutorials.com/wp-content/uploads/2015/07/433mhz_arduino_receiver_circuit.jp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hyperlink" Target="https://alselectro.wordpress.com/2014/10/21/bluetooth-hc05-how-to-pair-two-modul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824000" y="1793139"/>
            <a:ext cx="7084200" cy="25653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lt1"/>
              </a:buClr>
              <a:buSzPts val="3600"/>
              <a:buFont typeface="Gill Sans"/>
              <a:buNone/>
            </a:pPr>
            <a:r>
              <a:rPr lang="en"/>
              <a:t>Project Description and Implementation with RF Bluetooth and LoRaWAN protocol </a:t>
            </a:r>
            <a:endParaRPr/>
          </a:p>
        </p:txBody>
      </p:sp>
      <p:sp>
        <p:nvSpPr>
          <p:cNvPr id="278" name="Shape 278"/>
          <p:cNvSpPr txBox="1"/>
          <p:nvPr>
            <p:ph idx="4294967295" type="subTitle"/>
          </p:nvPr>
        </p:nvSpPr>
        <p:spPr>
          <a:xfrm>
            <a:off x="5508350" y="3410417"/>
            <a:ext cx="1548600" cy="772800"/>
          </a:xfrm>
          <a:prstGeom prst="rect">
            <a:avLst/>
          </a:prstGeom>
        </p:spPr>
        <p:txBody>
          <a:bodyPr anchorCtr="0" anchor="t" bIns="91425" lIns="91425" spcFirstLastPara="1" rIns="91425" wrap="square" tIns="91425">
            <a:noAutofit/>
          </a:bodyPr>
          <a:lstStyle/>
          <a:p>
            <a:pPr indent="0" lvl="0" marL="0">
              <a:spcBef>
                <a:spcPts val="0"/>
              </a:spcBef>
              <a:spcAft>
                <a:spcPts val="0"/>
              </a:spcAft>
              <a:buClr>
                <a:srgbClr val="86CE24"/>
              </a:buClr>
              <a:buSzPts val="1700"/>
              <a:buFont typeface="Noto Sans Symbols"/>
              <a:buNone/>
            </a:pPr>
            <a:r>
              <a:t/>
            </a:r>
            <a:endParaRPr sz="2000">
              <a:solidFill>
                <a:srgbClr val="D4D4D4"/>
              </a:solidFill>
              <a:latin typeface="Cabin"/>
              <a:ea typeface="Cabin"/>
              <a:cs typeface="Cabin"/>
              <a:sym typeface="Cabin"/>
            </a:endParaRPr>
          </a:p>
          <a:p>
            <a:pPr indent="0" lvl="0" marL="0">
              <a:spcBef>
                <a:spcPts val="1600"/>
              </a:spcBef>
              <a:spcAft>
                <a:spcPts val="1600"/>
              </a:spcAft>
              <a:buNone/>
            </a:pPr>
            <a:r>
              <a:t/>
            </a:r>
            <a:endParaRPr/>
          </a:p>
        </p:txBody>
      </p:sp>
      <p:sp>
        <p:nvSpPr>
          <p:cNvPr id="279" name="Shape 279"/>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type="title"/>
          </p:nvPr>
        </p:nvSpPr>
        <p:spPr>
          <a:xfrm flipH="1">
            <a:off x="7128925" y="400694"/>
            <a:ext cx="1384800" cy="586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a:t>
            </a:r>
            <a:endParaRPr/>
          </a:p>
        </p:txBody>
      </p:sp>
      <p:sp>
        <p:nvSpPr>
          <p:cNvPr id="372" name="Shape 372"/>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73" name="Shape 373"/>
          <p:cNvSpPr txBox="1"/>
          <p:nvPr/>
        </p:nvSpPr>
        <p:spPr>
          <a:xfrm>
            <a:off x="796200" y="400694"/>
            <a:ext cx="7551600" cy="918300"/>
          </a:xfrm>
          <a:prstGeom prst="rect">
            <a:avLst/>
          </a:prstGeom>
          <a:noFill/>
          <a:ln>
            <a:noFill/>
          </a:ln>
        </p:spPr>
        <p:txBody>
          <a:bodyPr anchorCtr="0" anchor="ctr" bIns="45700" lIns="0" spcFirstLastPara="1" rIns="0" wrap="square" tIns="45700">
            <a:noAutofit/>
          </a:bodyPr>
          <a:lstStyle/>
          <a:p>
            <a:pPr indent="0" lvl="0" marL="0" rtl="0">
              <a:spcBef>
                <a:spcPts val="0"/>
              </a:spcBef>
              <a:spcAft>
                <a:spcPts val="0"/>
              </a:spcAft>
              <a:buNone/>
            </a:pPr>
            <a:r>
              <a:rPr lang="en" sz="3600">
                <a:solidFill>
                  <a:srgbClr val="FFFFFF"/>
                </a:solidFill>
                <a:latin typeface="Cabin"/>
                <a:ea typeface="Cabin"/>
                <a:cs typeface="Cabin"/>
                <a:sym typeface="Cabin"/>
              </a:rPr>
              <a:t>BLOCK DIAGRAM OF LOCAL NODE</a:t>
            </a:r>
            <a:endParaRPr sz="3600">
              <a:solidFill>
                <a:srgbClr val="FFFFFF"/>
              </a:solidFill>
              <a:latin typeface="Cabin"/>
              <a:ea typeface="Cabin"/>
              <a:cs typeface="Cabin"/>
              <a:sym typeface="Cabin"/>
            </a:endParaRPr>
          </a:p>
        </p:txBody>
      </p:sp>
      <p:sp>
        <p:nvSpPr>
          <p:cNvPr id="374" name="Shape 374"/>
          <p:cNvSpPr txBox="1"/>
          <p:nvPr/>
        </p:nvSpPr>
        <p:spPr>
          <a:xfrm>
            <a:off x="796859" y="2333558"/>
            <a:ext cx="6806400" cy="2835900"/>
          </a:xfrm>
          <a:prstGeom prst="rect">
            <a:avLst/>
          </a:prstGeom>
          <a:noFill/>
          <a:ln>
            <a:noFill/>
          </a:ln>
        </p:spPr>
        <p:txBody>
          <a:bodyPr anchorCtr="0" anchor="t" bIns="45700" lIns="0" spcFirstLastPara="1" rIns="0" wrap="square" tIns="45700">
            <a:noAutofit/>
          </a:bodyPr>
          <a:lstStyle/>
          <a:p>
            <a:pPr indent="-166370" lvl="0" marL="342900" rtl="0">
              <a:spcBef>
                <a:spcPts val="0"/>
              </a:spcBef>
              <a:spcAft>
                <a:spcPts val="0"/>
              </a:spcAft>
              <a:buNone/>
            </a:pPr>
            <a:r>
              <a:t/>
            </a:r>
            <a:endParaRPr sz="2000">
              <a:solidFill>
                <a:srgbClr val="FFFFFF"/>
              </a:solidFill>
              <a:latin typeface="Cabin"/>
              <a:ea typeface="Cabin"/>
              <a:cs typeface="Cabin"/>
              <a:sym typeface="Cabin"/>
            </a:endParaRPr>
          </a:p>
          <a:p>
            <a:pPr indent="-166370" lvl="0" marL="342900" rtl="0">
              <a:spcBef>
                <a:spcPts val="700"/>
              </a:spcBef>
              <a:spcAft>
                <a:spcPts val="0"/>
              </a:spcAft>
              <a:buNone/>
            </a:pPr>
            <a:r>
              <a:t/>
            </a:r>
            <a:endParaRPr sz="2000">
              <a:solidFill>
                <a:srgbClr val="FFFFFF"/>
              </a:solidFill>
              <a:latin typeface="Cabin"/>
              <a:ea typeface="Cabin"/>
              <a:cs typeface="Cabin"/>
              <a:sym typeface="Cabin"/>
            </a:endParaRPr>
          </a:p>
        </p:txBody>
      </p:sp>
      <p:pic>
        <p:nvPicPr>
          <p:cNvPr descr="Untitled Diagram-2.png" id="375" name="Shape 375"/>
          <p:cNvPicPr preferRelativeResize="0"/>
          <p:nvPr/>
        </p:nvPicPr>
        <p:blipFill rotWithShape="1">
          <a:blip r:embed="rId3">
            <a:alphaModFix/>
          </a:blip>
          <a:srcRect b="0" l="0" r="0" t="0"/>
          <a:stretch/>
        </p:blipFill>
        <p:spPr>
          <a:xfrm>
            <a:off x="214250" y="1687583"/>
            <a:ext cx="8625699" cy="36364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type="title"/>
          </p:nvPr>
        </p:nvSpPr>
        <p:spPr>
          <a:xfrm>
            <a:off x="6922575" y="-1056472"/>
            <a:ext cx="5100900" cy="2193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a:t>
            </a:r>
            <a:endParaRPr/>
          </a:p>
        </p:txBody>
      </p:sp>
      <p:sp>
        <p:nvSpPr>
          <p:cNvPr id="381" name="Shape 381"/>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82" name="Shape 382"/>
          <p:cNvSpPr txBox="1"/>
          <p:nvPr/>
        </p:nvSpPr>
        <p:spPr>
          <a:xfrm>
            <a:off x="824000" y="121459"/>
            <a:ext cx="7772400" cy="1269900"/>
          </a:xfrm>
          <a:prstGeom prst="rect">
            <a:avLst/>
          </a:prstGeom>
          <a:noFill/>
          <a:ln>
            <a:noFill/>
          </a:ln>
        </p:spPr>
        <p:txBody>
          <a:bodyPr anchorCtr="0" anchor="ctr" bIns="45700" lIns="0" spcFirstLastPara="1" rIns="0" wrap="square" tIns="45700">
            <a:noAutofit/>
          </a:bodyPr>
          <a:lstStyle/>
          <a:p>
            <a:pPr indent="0" lvl="0" marL="0" rtl="0">
              <a:spcBef>
                <a:spcPts val="0"/>
              </a:spcBef>
              <a:spcAft>
                <a:spcPts val="0"/>
              </a:spcAft>
              <a:buNone/>
            </a:pPr>
            <a:r>
              <a:rPr lang="en" sz="3600">
                <a:solidFill>
                  <a:srgbClr val="FFFFFF"/>
                </a:solidFill>
                <a:latin typeface="Cabin"/>
                <a:ea typeface="Cabin"/>
                <a:cs typeface="Cabin"/>
                <a:sym typeface="Cabin"/>
              </a:rPr>
              <a:t>BLOCK DIAGRAM OF GATEWAY</a:t>
            </a:r>
            <a:endParaRPr sz="3600">
              <a:solidFill>
                <a:srgbClr val="FFFFFF"/>
              </a:solidFill>
              <a:latin typeface="Cabin"/>
              <a:ea typeface="Cabin"/>
              <a:cs typeface="Cabin"/>
              <a:sym typeface="Cabin"/>
            </a:endParaRPr>
          </a:p>
        </p:txBody>
      </p:sp>
      <p:grpSp>
        <p:nvGrpSpPr>
          <p:cNvPr id="383" name="Shape 383"/>
          <p:cNvGrpSpPr/>
          <p:nvPr/>
        </p:nvGrpSpPr>
        <p:grpSpPr>
          <a:xfrm>
            <a:off x="220295" y="1499575"/>
            <a:ext cx="8665810" cy="1429823"/>
            <a:chOff x="220309" y="151357"/>
            <a:chExt cx="8923705" cy="1474348"/>
          </a:xfrm>
        </p:grpSpPr>
        <p:sp>
          <p:nvSpPr>
            <p:cNvPr id="384" name="Shape 384"/>
            <p:cNvSpPr/>
            <p:nvPr/>
          </p:nvSpPr>
          <p:spPr>
            <a:xfrm>
              <a:off x="220309" y="184505"/>
              <a:ext cx="2402100" cy="1441200"/>
            </a:xfrm>
            <a:prstGeom prst="roundRect">
              <a:avLst>
                <a:gd fmla="val 10000" name="adj"/>
              </a:avLst>
            </a:prstGeom>
            <a:solidFill>
              <a:srgbClr val="85CE21"/>
            </a:solidFill>
            <a:ln>
              <a:noFill/>
            </a:ln>
            <a:effectLst>
              <a:outerShdw blurRad="50800" rotWithShape="0" dir="5400000" dist="41909">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Shape 385"/>
            <p:cNvSpPr txBox="1"/>
            <p:nvPr/>
          </p:nvSpPr>
          <p:spPr>
            <a:xfrm>
              <a:off x="236545" y="193506"/>
              <a:ext cx="2317800" cy="13569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 sz="2100">
                  <a:solidFill>
                    <a:srgbClr val="FFFFFF"/>
                  </a:solidFill>
                  <a:latin typeface="Cabin"/>
                  <a:ea typeface="Cabin"/>
                  <a:cs typeface="Cabin"/>
                  <a:sym typeface="Cabin"/>
                </a:rPr>
                <a:t>Recieving Data Continuously from local nodes</a:t>
              </a:r>
              <a:endParaRPr sz="2100">
                <a:solidFill>
                  <a:srgbClr val="FFFFFF"/>
                </a:solidFill>
                <a:latin typeface="Cabin"/>
                <a:ea typeface="Cabin"/>
                <a:cs typeface="Cabin"/>
                <a:sym typeface="Cabin"/>
              </a:endParaRPr>
            </a:p>
          </p:txBody>
        </p:sp>
        <p:sp>
          <p:nvSpPr>
            <p:cNvPr id="386" name="Shape 386"/>
            <p:cNvSpPr/>
            <p:nvPr/>
          </p:nvSpPr>
          <p:spPr>
            <a:xfrm rot="-18117">
              <a:off x="2811418" y="599008"/>
              <a:ext cx="455406" cy="595808"/>
            </a:xfrm>
            <a:prstGeom prst="rightArrow">
              <a:avLst>
                <a:gd fmla="val 60000" name="adj1"/>
                <a:gd fmla="val 50000" name="adj2"/>
              </a:avLst>
            </a:prstGeom>
            <a:solidFill>
              <a:srgbClr val="C2E3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Shape 387"/>
            <p:cNvSpPr txBox="1"/>
            <p:nvPr/>
          </p:nvSpPr>
          <p:spPr>
            <a:xfrm rot="-16170">
              <a:off x="2811425" y="718601"/>
              <a:ext cx="318904" cy="3573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700">
                <a:solidFill>
                  <a:srgbClr val="FFFFFF"/>
                </a:solidFill>
                <a:latin typeface="Cabin"/>
                <a:ea typeface="Cabin"/>
                <a:cs typeface="Cabin"/>
                <a:sym typeface="Cabin"/>
              </a:endParaRPr>
            </a:p>
          </p:txBody>
        </p:sp>
        <p:sp>
          <p:nvSpPr>
            <p:cNvPr id="388" name="Shape 388"/>
            <p:cNvSpPr/>
            <p:nvPr/>
          </p:nvSpPr>
          <p:spPr>
            <a:xfrm>
              <a:off x="3481669" y="167931"/>
              <a:ext cx="2402100" cy="1441200"/>
            </a:xfrm>
            <a:prstGeom prst="roundRect">
              <a:avLst>
                <a:gd fmla="val 10000" name="adj"/>
              </a:avLst>
            </a:prstGeom>
            <a:solidFill>
              <a:srgbClr val="85CE21"/>
            </a:solidFill>
            <a:ln>
              <a:noFill/>
            </a:ln>
            <a:effectLst>
              <a:outerShdw blurRad="50800" rotWithShape="0" dir="5400000" dist="41909">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9" name="Shape 389"/>
            <p:cNvSpPr txBox="1"/>
            <p:nvPr/>
          </p:nvSpPr>
          <p:spPr>
            <a:xfrm>
              <a:off x="3523882" y="210144"/>
              <a:ext cx="2317800" cy="13569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 sz="2100">
                  <a:solidFill>
                    <a:srgbClr val="FFFFFF"/>
                  </a:solidFill>
                  <a:latin typeface="Cabin"/>
                  <a:ea typeface="Cabin"/>
                  <a:cs typeface="Cabin"/>
                  <a:sym typeface="Cabin"/>
                </a:rPr>
                <a:t>Performing computation to determine the irregular patterns</a:t>
              </a:r>
              <a:endParaRPr sz="2100">
                <a:solidFill>
                  <a:srgbClr val="FFFFFF"/>
                </a:solidFill>
                <a:latin typeface="Cabin"/>
                <a:ea typeface="Cabin"/>
                <a:cs typeface="Cabin"/>
                <a:sym typeface="Cabin"/>
              </a:endParaRPr>
            </a:p>
          </p:txBody>
        </p:sp>
        <p:sp>
          <p:nvSpPr>
            <p:cNvPr id="390" name="Shape 390"/>
            <p:cNvSpPr/>
            <p:nvPr/>
          </p:nvSpPr>
          <p:spPr>
            <a:xfrm rot="-18141">
              <a:off x="6072532" y="582432"/>
              <a:ext cx="454806" cy="595808"/>
            </a:xfrm>
            <a:prstGeom prst="rightArrow">
              <a:avLst>
                <a:gd fmla="val 60000" name="adj1"/>
                <a:gd fmla="val 50000" name="adj2"/>
              </a:avLst>
            </a:prstGeom>
            <a:solidFill>
              <a:srgbClr val="C2E3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1" name="Shape 391"/>
            <p:cNvSpPr txBox="1"/>
            <p:nvPr/>
          </p:nvSpPr>
          <p:spPr>
            <a:xfrm rot="-16200">
              <a:off x="6072540" y="702025"/>
              <a:ext cx="318304" cy="3573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700">
                <a:solidFill>
                  <a:srgbClr val="FFFFFF"/>
                </a:solidFill>
                <a:latin typeface="Cabin"/>
                <a:ea typeface="Cabin"/>
                <a:cs typeface="Cabin"/>
                <a:sym typeface="Cabin"/>
              </a:endParaRPr>
            </a:p>
          </p:txBody>
        </p:sp>
        <p:sp>
          <p:nvSpPr>
            <p:cNvPr id="392" name="Shape 392"/>
            <p:cNvSpPr/>
            <p:nvPr/>
          </p:nvSpPr>
          <p:spPr>
            <a:xfrm>
              <a:off x="6741914" y="151357"/>
              <a:ext cx="2402100" cy="1441200"/>
            </a:xfrm>
            <a:prstGeom prst="roundRect">
              <a:avLst>
                <a:gd fmla="val 10000" name="adj"/>
              </a:avLst>
            </a:prstGeom>
            <a:solidFill>
              <a:srgbClr val="85CE21"/>
            </a:solidFill>
            <a:ln>
              <a:noFill/>
            </a:ln>
            <a:effectLst>
              <a:outerShdw blurRad="50800" rotWithShape="0" dir="5400000" dist="41909">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3" name="Shape 393"/>
            <p:cNvSpPr txBox="1"/>
            <p:nvPr/>
          </p:nvSpPr>
          <p:spPr>
            <a:xfrm>
              <a:off x="6784127" y="193570"/>
              <a:ext cx="2317800" cy="13569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 sz="2100">
                  <a:solidFill>
                    <a:srgbClr val="FFFFFF"/>
                  </a:solidFill>
                  <a:latin typeface="Cabin"/>
                  <a:ea typeface="Cabin"/>
                  <a:cs typeface="Cabin"/>
                  <a:sym typeface="Cabin"/>
                </a:rPr>
                <a:t>Sending back the correction commands to the local nodes</a:t>
              </a:r>
              <a:endParaRPr sz="2100">
                <a:solidFill>
                  <a:srgbClr val="FFFFFF"/>
                </a:solidFill>
                <a:latin typeface="Cabin"/>
                <a:ea typeface="Cabin"/>
                <a:cs typeface="Cabin"/>
                <a:sym typeface="Cabin"/>
              </a:endParaRPr>
            </a:p>
          </p:txBody>
        </p:sp>
      </p:grpSp>
      <p:pic>
        <p:nvPicPr>
          <p:cNvPr descr="centralnode.png" id="394" name="Shape 394"/>
          <p:cNvPicPr preferRelativeResize="0"/>
          <p:nvPr/>
        </p:nvPicPr>
        <p:blipFill rotWithShape="1">
          <a:blip r:embed="rId3">
            <a:alphaModFix/>
          </a:blip>
          <a:srcRect b="0" l="0" r="0" t="0"/>
          <a:stretch/>
        </p:blipFill>
        <p:spPr>
          <a:xfrm>
            <a:off x="824000" y="3148584"/>
            <a:ext cx="6286500" cy="17356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824000" y="848444"/>
            <a:ext cx="5857800" cy="3970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a:t>
            </a:r>
            <a:endParaRPr/>
          </a:p>
        </p:txBody>
      </p:sp>
      <p:sp>
        <p:nvSpPr>
          <p:cNvPr id="400" name="Shape 400"/>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01" name="Shape 401"/>
          <p:cNvSpPr txBox="1"/>
          <p:nvPr/>
        </p:nvSpPr>
        <p:spPr>
          <a:xfrm>
            <a:off x="685800" y="305153"/>
            <a:ext cx="7772400" cy="1269900"/>
          </a:xfrm>
          <a:prstGeom prst="rect">
            <a:avLst/>
          </a:prstGeom>
          <a:noFill/>
          <a:ln>
            <a:noFill/>
          </a:ln>
        </p:spPr>
        <p:txBody>
          <a:bodyPr anchorCtr="0" anchor="ctr" bIns="45700" lIns="0" spcFirstLastPara="1" rIns="0" wrap="square" tIns="45700">
            <a:noAutofit/>
          </a:bodyPr>
          <a:lstStyle/>
          <a:p>
            <a:pPr indent="0" lvl="0" marL="0" rtl="0">
              <a:spcBef>
                <a:spcPts val="0"/>
              </a:spcBef>
              <a:spcAft>
                <a:spcPts val="0"/>
              </a:spcAft>
              <a:buNone/>
            </a:pPr>
            <a:r>
              <a:rPr lang="en" sz="3600">
                <a:solidFill>
                  <a:srgbClr val="FFFFFF"/>
                </a:solidFill>
                <a:latin typeface="Cabin"/>
                <a:ea typeface="Cabin"/>
                <a:cs typeface="Cabin"/>
                <a:sym typeface="Cabin"/>
              </a:rPr>
              <a:t>SENSORS AT LOCAL NODE</a:t>
            </a:r>
            <a:endParaRPr sz="3600">
              <a:solidFill>
                <a:srgbClr val="FFFFFF"/>
              </a:solidFill>
              <a:latin typeface="Cabin"/>
              <a:ea typeface="Cabin"/>
              <a:cs typeface="Cabin"/>
              <a:sym typeface="Cabin"/>
            </a:endParaRPr>
          </a:p>
        </p:txBody>
      </p:sp>
      <p:graphicFrame>
        <p:nvGraphicFramePr>
          <p:cNvPr id="402" name="Shape 402"/>
          <p:cNvGraphicFramePr/>
          <p:nvPr/>
        </p:nvGraphicFramePr>
        <p:xfrm>
          <a:off x="0" y="1393168"/>
          <a:ext cx="3000000" cy="3000000"/>
        </p:xfrm>
        <a:graphic>
          <a:graphicData uri="http://schemas.openxmlformats.org/drawingml/2006/table">
            <a:tbl>
              <a:tblPr bandRow="1" firstRow="1">
                <a:noFill/>
                <a:tableStyleId>{F3FE5191-0178-42A6-8CD2-56F811138546}</a:tableStyleId>
              </a:tblPr>
              <a:tblGrid>
                <a:gridCol w="2010750"/>
                <a:gridCol w="4844050"/>
                <a:gridCol w="2289225"/>
              </a:tblGrid>
              <a:tr h="321575">
                <a:tc>
                  <a:txBody>
                    <a:bodyPr>
                      <a:noAutofit/>
                    </a:bodyPr>
                    <a:lstStyle/>
                    <a:p>
                      <a:pPr indent="0" lvl="0" marL="0" marR="0" rtl="0" algn="ctr">
                        <a:spcBef>
                          <a:spcPts val="0"/>
                        </a:spcBef>
                        <a:spcAft>
                          <a:spcPts val="0"/>
                        </a:spcAft>
                        <a:buNone/>
                      </a:pPr>
                      <a:r>
                        <a:rPr lang="en" sz="2000" u="none" cap="none" strike="noStrike"/>
                        <a:t>Sensor</a:t>
                      </a:r>
                      <a:endParaRPr sz="2000" u="none" cap="none" strike="noStrike"/>
                    </a:p>
                  </a:txBody>
                  <a:tcPr marT="50825" marB="50825" marR="91450" marL="91450"/>
                </a:tc>
                <a:tc>
                  <a:txBody>
                    <a:bodyPr>
                      <a:noAutofit/>
                    </a:bodyPr>
                    <a:lstStyle/>
                    <a:p>
                      <a:pPr indent="0" lvl="0" marL="0" marR="0" rtl="0" algn="ctr">
                        <a:spcBef>
                          <a:spcPts val="0"/>
                        </a:spcBef>
                        <a:spcAft>
                          <a:spcPts val="0"/>
                        </a:spcAft>
                        <a:buNone/>
                      </a:pPr>
                      <a:r>
                        <a:rPr lang="en" sz="2000" u="none" cap="none" strike="noStrike"/>
                        <a:t>Description</a:t>
                      </a:r>
                      <a:endParaRPr sz="2000" u="none" cap="none" strike="noStrike"/>
                    </a:p>
                  </a:txBody>
                  <a:tcPr marT="50825" marB="50825" marR="91450" marL="91450"/>
                </a:tc>
                <a:tc>
                  <a:txBody>
                    <a:bodyPr>
                      <a:noAutofit/>
                    </a:bodyPr>
                    <a:lstStyle/>
                    <a:p>
                      <a:pPr indent="0" lvl="0" marL="0" marR="0" rtl="0" algn="ctr">
                        <a:spcBef>
                          <a:spcPts val="0"/>
                        </a:spcBef>
                        <a:spcAft>
                          <a:spcPts val="0"/>
                        </a:spcAft>
                        <a:buNone/>
                      </a:pPr>
                      <a:r>
                        <a:rPr lang="en" sz="2000" u="none" cap="none" strike="noStrike"/>
                        <a:t>Image</a:t>
                      </a:r>
                      <a:endParaRPr sz="2000" u="none" cap="none" strike="noStrike"/>
                    </a:p>
                  </a:txBody>
                  <a:tcPr marT="50825" marB="50825" marR="91450" marL="91450"/>
                </a:tc>
              </a:tr>
              <a:tr h="1326925">
                <a:tc>
                  <a:txBody>
                    <a:bodyPr>
                      <a:noAutofit/>
                    </a:bodyPr>
                    <a:lstStyle/>
                    <a:p>
                      <a:pPr indent="0" lvl="0" marL="0" marR="0" rtl="0" algn="ctr">
                        <a:spcBef>
                          <a:spcPts val="0"/>
                        </a:spcBef>
                        <a:spcAft>
                          <a:spcPts val="0"/>
                        </a:spcAft>
                        <a:buNone/>
                      </a:pPr>
                      <a:r>
                        <a:rPr lang="en" sz="2000" u="none" cap="none" strike="noStrike"/>
                        <a:t>1.Soil moisture sensor or</a:t>
                      </a:r>
                      <a:endParaRPr sz="1600"/>
                    </a:p>
                    <a:p>
                      <a:pPr indent="0" lvl="0" marL="0" marR="0" rtl="0" algn="ctr">
                        <a:spcBef>
                          <a:spcPts val="0"/>
                        </a:spcBef>
                        <a:spcAft>
                          <a:spcPts val="0"/>
                        </a:spcAft>
                        <a:buNone/>
                      </a:pPr>
                      <a:r>
                        <a:rPr lang="en" sz="2000" u="none" cap="none" strike="noStrike"/>
                        <a:t>Soil water content Sensor</a:t>
                      </a:r>
                      <a:endParaRPr sz="2000" u="none" cap="none" strike="noStrike"/>
                    </a:p>
                  </a:txBody>
                  <a:tcPr marT="50825" marB="50825" marR="91450" marL="91450"/>
                </a:tc>
                <a:tc>
                  <a:txBody>
                    <a:bodyPr>
                      <a:noAutofit/>
                    </a:bodyPr>
                    <a:lstStyle/>
                    <a:p>
                      <a:pPr indent="0" lvl="0" marL="0" marR="0" rtl="0" algn="l">
                        <a:spcBef>
                          <a:spcPts val="0"/>
                        </a:spcBef>
                        <a:spcAft>
                          <a:spcPts val="0"/>
                        </a:spcAft>
                        <a:buNone/>
                      </a:pPr>
                      <a:r>
                        <a:rPr lang="en" sz="2000" u="none" cap="none" strike="noStrike"/>
                        <a:t>It Calculates the amount of water or moisture present in the soil by mapping it to the resistance between the two probes by passing a constant current from the R=V/I equation. Vop=3.5-5.0V</a:t>
                      </a:r>
                      <a:endParaRPr sz="1600"/>
                    </a:p>
                    <a:p>
                      <a:pPr indent="0" lvl="0" marL="0" marR="0" rtl="0" algn="l">
                        <a:spcBef>
                          <a:spcPts val="0"/>
                        </a:spcBef>
                        <a:spcAft>
                          <a:spcPts val="0"/>
                        </a:spcAft>
                        <a:buNone/>
                      </a:pPr>
                      <a:r>
                        <a:rPr lang="en" sz="2000"/>
                        <a:t>Data=&gt; Vout=2.0V-&gt;100% water</a:t>
                      </a:r>
                      <a:endParaRPr sz="1600"/>
                    </a:p>
                    <a:p>
                      <a:pPr indent="0" lvl="0" marL="0" marR="0" rtl="0" algn="l">
                        <a:spcBef>
                          <a:spcPts val="0"/>
                        </a:spcBef>
                        <a:spcAft>
                          <a:spcPts val="0"/>
                        </a:spcAft>
                        <a:buNone/>
                      </a:pPr>
                      <a:r>
                        <a:rPr lang="en" sz="2000"/>
                        <a:t>                   =4.9V-&gt; 0% water</a:t>
                      </a:r>
                      <a:endParaRPr sz="1600"/>
                    </a:p>
                  </a:txBody>
                  <a:tcPr marT="50825" marB="50825" marR="91450" marL="91450"/>
                </a:tc>
                <a:tc>
                  <a:txBody>
                    <a:bodyPr>
                      <a:noAutofit/>
                    </a:bodyPr>
                    <a:lstStyle/>
                    <a:p>
                      <a:pPr indent="0" lvl="0" marL="0" marR="0" rtl="0" algn="l">
                        <a:spcBef>
                          <a:spcPts val="0"/>
                        </a:spcBef>
                        <a:spcAft>
                          <a:spcPts val="0"/>
                        </a:spcAft>
                        <a:buNone/>
                      </a:pPr>
                      <a:r>
                        <a:t/>
                      </a:r>
                      <a:endParaRPr sz="2000"/>
                    </a:p>
                  </a:txBody>
                  <a:tcPr marT="50825" marB="50825" marR="91450" marL="91450"/>
                </a:tc>
              </a:tr>
              <a:tr h="976275">
                <a:tc>
                  <a:txBody>
                    <a:bodyPr>
                      <a:noAutofit/>
                    </a:bodyPr>
                    <a:lstStyle/>
                    <a:p>
                      <a:pPr indent="0" lvl="0" marL="0" marR="0" rtl="0" algn="l">
                        <a:spcBef>
                          <a:spcPts val="0"/>
                        </a:spcBef>
                        <a:spcAft>
                          <a:spcPts val="0"/>
                        </a:spcAft>
                        <a:buNone/>
                      </a:pPr>
                      <a:r>
                        <a:rPr lang="en" sz="2000"/>
                        <a:t>2. Soil Temperature</a:t>
                      </a:r>
                      <a:r>
                        <a:rPr lang="en" sz="2000"/>
                        <a:t> Sensor</a:t>
                      </a:r>
                      <a:endParaRPr sz="2000"/>
                    </a:p>
                  </a:txBody>
                  <a:tcPr marT="50825" marB="50825" marR="91450" marL="91450"/>
                </a:tc>
                <a:tc>
                  <a:txBody>
                    <a:bodyPr>
                      <a:noAutofit/>
                    </a:bodyPr>
                    <a:lstStyle/>
                    <a:p>
                      <a:pPr indent="0" lvl="0" marL="0" marR="0" rtl="0" algn="l">
                        <a:spcBef>
                          <a:spcPts val="0"/>
                        </a:spcBef>
                        <a:spcAft>
                          <a:spcPts val="0"/>
                        </a:spcAft>
                        <a:buNone/>
                      </a:pPr>
                      <a:r>
                        <a:rPr lang="en" sz="2000"/>
                        <a:t>It calculates the soil temperature by mapping</a:t>
                      </a:r>
                      <a:r>
                        <a:rPr lang="en" sz="2000"/>
                        <a:t> the change in voltage in the Vout. 10mV/1degree. Standard is 30degrees.</a:t>
                      </a:r>
                      <a:endParaRPr sz="1600"/>
                    </a:p>
                    <a:p>
                      <a:pPr indent="0" lvl="0" marL="0" marR="0" rtl="0" algn="l">
                        <a:spcBef>
                          <a:spcPts val="0"/>
                        </a:spcBef>
                        <a:spcAft>
                          <a:spcPts val="0"/>
                        </a:spcAft>
                        <a:buNone/>
                      </a:pPr>
                      <a:r>
                        <a:t/>
                      </a:r>
                      <a:endParaRPr sz="2000"/>
                    </a:p>
                  </a:txBody>
                  <a:tcPr marT="50825" marB="50825" marR="91450" marL="91450"/>
                </a:tc>
                <a:tc>
                  <a:txBody>
                    <a:bodyPr>
                      <a:noAutofit/>
                    </a:bodyPr>
                    <a:lstStyle/>
                    <a:p>
                      <a:pPr indent="0" lvl="0" marL="0" marR="0" rtl="0" algn="l">
                        <a:spcBef>
                          <a:spcPts val="0"/>
                        </a:spcBef>
                        <a:spcAft>
                          <a:spcPts val="0"/>
                        </a:spcAft>
                        <a:buNone/>
                      </a:pPr>
                      <a:r>
                        <a:t/>
                      </a:r>
                      <a:endParaRPr sz="2000"/>
                    </a:p>
                  </a:txBody>
                  <a:tcPr marT="50825" marB="50825" marR="91450" marL="91450"/>
                </a:tc>
              </a:tr>
              <a:tr h="1145925">
                <a:tc>
                  <a:txBody>
                    <a:bodyPr>
                      <a:noAutofit/>
                    </a:bodyPr>
                    <a:lstStyle/>
                    <a:p>
                      <a:pPr indent="0" lvl="0" marL="0" marR="0" rtl="0" algn="l">
                        <a:spcBef>
                          <a:spcPts val="0"/>
                        </a:spcBef>
                        <a:spcAft>
                          <a:spcPts val="0"/>
                        </a:spcAft>
                        <a:buNone/>
                      </a:pPr>
                      <a:r>
                        <a:rPr lang="en" sz="2000"/>
                        <a:t>3.Turbidity Sensor</a:t>
                      </a:r>
                      <a:endParaRPr sz="2000"/>
                    </a:p>
                  </a:txBody>
                  <a:tcPr marT="50825" marB="50825" marR="91450" marL="91450"/>
                </a:tc>
                <a:tc>
                  <a:txBody>
                    <a:bodyPr>
                      <a:noAutofit/>
                    </a:bodyPr>
                    <a:lstStyle/>
                    <a:p>
                      <a:pPr indent="0" lvl="0" marL="0" marR="0" rtl="0" algn="l">
                        <a:spcBef>
                          <a:spcPts val="0"/>
                        </a:spcBef>
                        <a:spcAft>
                          <a:spcPts val="0"/>
                        </a:spcAft>
                        <a:buNone/>
                      </a:pPr>
                      <a:r>
                        <a:rPr lang="en" sz="2000"/>
                        <a:t>It calculates the the amount of turbidity present in the water by passing</a:t>
                      </a:r>
                      <a:r>
                        <a:rPr lang="en" sz="2000"/>
                        <a:t> a light beam through probes and calculating the amount of light reached to the other probe.</a:t>
                      </a:r>
                      <a:endParaRPr sz="1600"/>
                    </a:p>
                    <a:p>
                      <a:pPr indent="0" lvl="0" marL="0" marR="0" rtl="0" algn="l">
                        <a:spcBef>
                          <a:spcPts val="0"/>
                        </a:spcBef>
                        <a:spcAft>
                          <a:spcPts val="0"/>
                        </a:spcAft>
                        <a:buNone/>
                      </a:pPr>
                      <a:r>
                        <a:rPr lang="en" sz="2000"/>
                        <a:t>Data=&gt; Vout=5.0V-&gt; 100% Clear</a:t>
                      </a:r>
                      <a:endParaRPr sz="1600"/>
                    </a:p>
                    <a:p>
                      <a:pPr indent="0" lvl="0" marL="0" marR="0" rtl="0" algn="l">
                        <a:spcBef>
                          <a:spcPts val="0"/>
                        </a:spcBef>
                        <a:spcAft>
                          <a:spcPts val="0"/>
                        </a:spcAft>
                        <a:buNone/>
                      </a:pPr>
                      <a:r>
                        <a:rPr lang="en" sz="2000"/>
                        <a:t>                   =0.V-&gt;</a:t>
                      </a:r>
                      <a:r>
                        <a:rPr lang="en" sz="2000"/>
                        <a:t> 0% Clear</a:t>
                      </a:r>
                      <a:endParaRPr sz="2000"/>
                    </a:p>
                  </a:txBody>
                  <a:tcPr marT="50825" marB="50825" marR="91450" marL="91450"/>
                </a:tc>
                <a:tc>
                  <a:txBody>
                    <a:bodyPr>
                      <a:noAutofit/>
                    </a:bodyPr>
                    <a:lstStyle/>
                    <a:p>
                      <a:pPr indent="0" lvl="0" marL="0" marR="0" rtl="0" algn="l">
                        <a:spcBef>
                          <a:spcPts val="0"/>
                        </a:spcBef>
                        <a:spcAft>
                          <a:spcPts val="0"/>
                        </a:spcAft>
                        <a:buNone/>
                      </a:pPr>
                      <a:r>
                        <a:t/>
                      </a:r>
                      <a:endParaRPr sz="2000"/>
                    </a:p>
                  </a:txBody>
                  <a:tcPr marT="50825" marB="50825" marR="91450" marL="91450"/>
                </a:tc>
              </a:tr>
            </a:tbl>
          </a:graphicData>
        </a:graphic>
      </p:graphicFrame>
      <p:pic>
        <p:nvPicPr>
          <p:cNvPr descr="51YJV7u7mYL._SL1000_.jpg" id="403" name="Shape 403"/>
          <p:cNvPicPr preferRelativeResize="0"/>
          <p:nvPr/>
        </p:nvPicPr>
        <p:blipFill rotWithShape="1">
          <a:blip r:embed="rId3">
            <a:alphaModFix/>
          </a:blip>
          <a:srcRect b="0" l="0" r="0" t="0"/>
          <a:stretch/>
        </p:blipFill>
        <p:spPr>
          <a:xfrm>
            <a:off x="6813498" y="2152200"/>
            <a:ext cx="1884882" cy="1881395"/>
          </a:xfrm>
          <a:prstGeom prst="rect">
            <a:avLst/>
          </a:prstGeom>
          <a:noFill/>
          <a:ln>
            <a:noFill/>
          </a:ln>
        </p:spPr>
      </p:pic>
      <p:pic>
        <p:nvPicPr>
          <p:cNvPr descr="Soil-Temperature-Sensor.jpg" id="404" name="Shape 404"/>
          <p:cNvPicPr preferRelativeResize="0"/>
          <p:nvPr/>
        </p:nvPicPr>
        <p:blipFill rotWithShape="1">
          <a:blip r:embed="rId4">
            <a:alphaModFix/>
          </a:blip>
          <a:srcRect b="0" l="0" r="0" t="0"/>
          <a:stretch/>
        </p:blipFill>
        <p:spPr>
          <a:xfrm>
            <a:off x="6813497" y="4033593"/>
            <a:ext cx="2261861" cy="1703782"/>
          </a:xfrm>
          <a:prstGeom prst="rect">
            <a:avLst/>
          </a:prstGeom>
          <a:noFill/>
          <a:ln>
            <a:noFill/>
          </a:ln>
        </p:spPr>
      </p:pic>
      <p:pic>
        <p:nvPicPr>
          <p:cNvPr descr="sensor1.jpg" id="405" name="Shape 405"/>
          <p:cNvPicPr preferRelativeResize="0"/>
          <p:nvPr/>
        </p:nvPicPr>
        <p:blipFill rotWithShape="1">
          <a:blip r:embed="rId5">
            <a:alphaModFix/>
          </a:blip>
          <a:srcRect b="0" l="0" r="0" t="28222"/>
          <a:stretch/>
        </p:blipFill>
        <p:spPr>
          <a:xfrm>
            <a:off x="6813497" y="5737375"/>
            <a:ext cx="2261863" cy="1717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824000" y="848444"/>
            <a:ext cx="5857800" cy="3970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a:t>
            </a:r>
            <a:endParaRPr/>
          </a:p>
        </p:txBody>
      </p:sp>
      <p:sp>
        <p:nvSpPr>
          <p:cNvPr id="411" name="Shape 411"/>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12" name="Shape 412"/>
          <p:cNvSpPr txBox="1"/>
          <p:nvPr/>
        </p:nvSpPr>
        <p:spPr>
          <a:xfrm>
            <a:off x="685800" y="305153"/>
            <a:ext cx="7772400" cy="1269900"/>
          </a:xfrm>
          <a:prstGeom prst="rect">
            <a:avLst/>
          </a:prstGeom>
          <a:noFill/>
          <a:ln>
            <a:noFill/>
          </a:ln>
        </p:spPr>
        <p:txBody>
          <a:bodyPr anchorCtr="0" anchor="ctr" bIns="45700" lIns="0" spcFirstLastPara="1" rIns="0" wrap="square" tIns="45700">
            <a:noAutofit/>
          </a:bodyPr>
          <a:lstStyle/>
          <a:p>
            <a:pPr indent="0" lvl="0" marL="0" rtl="0">
              <a:spcBef>
                <a:spcPts val="0"/>
              </a:spcBef>
              <a:spcAft>
                <a:spcPts val="0"/>
              </a:spcAft>
              <a:buNone/>
            </a:pPr>
            <a:r>
              <a:rPr lang="en" sz="3240">
                <a:solidFill>
                  <a:srgbClr val="FFFFFF"/>
                </a:solidFill>
                <a:latin typeface="Cabin"/>
                <a:ea typeface="Cabin"/>
                <a:cs typeface="Cabin"/>
                <a:sym typeface="Cabin"/>
              </a:rPr>
              <a:t>ELECTROMECHANICAL CONTROLLERS</a:t>
            </a:r>
            <a:endParaRPr sz="3240">
              <a:solidFill>
                <a:srgbClr val="FFFFFF"/>
              </a:solidFill>
              <a:latin typeface="Cabin"/>
              <a:ea typeface="Cabin"/>
              <a:cs typeface="Cabin"/>
              <a:sym typeface="Cabin"/>
            </a:endParaRPr>
          </a:p>
        </p:txBody>
      </p:sp>
      <p:graphicFrame>
        <p:nvGraphicFramePr>
          <p:cNvPr id="413" name="Shape 413"/>
          <p:cNvGraphicFramePr/>
          <p:nvPr/>
        </p:nvGraphicFramePr>
        <p:xfrm>
          <a:off x="0" y="1393168"/>
          <a:ext cx="3000000" cy="3000000"/>
        </p:xfrm>
        <a:graphic>
          <a:graphicData uri="http://schemas.openxmlformats.org/drawingml/2006/table">
            <a:tbl>
              <a:tblPr bandRow="1" firstRow="1">
                <a:noFill/>
                <a:tableStyleId>{F3FE5191-0178-42A6-8CD2-56F811138546}</a:tableStyleId>
              </a:tblPr>
              <a:tblGrid>
                <a:gridCol w="2010750"/>
                <a:gridCol w="4844050"/>
                <a:gridCol w="2289225"/>
              </a:tblGrid>
              <a:tr h="651275">
                <a:tc>
                  <a:txBody>
                    <a:bodyPr>
                      <a:noAutofit/>
                    </a:bodyPr>
                    <a:lstStyle/>
                    <a:p>
                      <a:pPr indent="0" lvl="0" marL="0" marR="0" rtl="0" algn="ctr">
                        <a:spcBef>
                          <a:spcPts val="0"/>
                        </a:spcBef>
                        <a:spcAft>
                          <a:spcPts val="0"/>
                        </a:spcAft>
                        <a:buNone/>
                      </a:pPr>
                      <a:r>
                        <a:rPr lang="en" sz="2000"/>
                        <a:t>Device</a:t>
                      </a:r>
                      <a:endParaRPr sz="2000"/>
                    </a:p>
                  </a:txBody>
                  <a:tcPr marT="50825" marB="50825" marR="91450" marL="91450"/>
                </a:tc>
                <a:tc>
                  <a:txBody>
                    <a:bodyPr>
                      <a:noAutofit/>
                    </a:bodyPr>
                    <a:lstStyle/>
                    <a:p>
                      <a:pPr indent="0" lvl="0" marL="0" marR="0" rtl="0" algn="ctr">
                        <a:spcBef>
                          <a:spcPts val="0"/>
                        </a:spcBef>
                        <a:spcAft>
                          <a:spcPts val="0"/>
                        </a:spcAft>
                        <a:buNone/>
                      </a:pPr>
                      <a:r>
                        <a:rPr lang="en" sz="2000"/>
                        <a:t>Description</a:t>
                      </a:r>
                      <a:endParaRPr sz="2000"/>
                    </a:p>
                  </a:txBody>
                  <a:tcPr marT="50825" marB="50825" marR="91450" marL="91450"/>
                </a:tc>
                <a:tc>
                  <a:txBody>
                    <a:bodyPr>
                      <a:noAutofit/>
                    </a:bodyPr>
                    <a:lstStyle/>
                    <a:p>
                      <a:pPr indent="0" lvl="0" marL="0" marR="0" rtl="0" algn="ctr">
                        <a:spcBef>
                          <a:spcPts val="0"/>
                        </a:spcBef>
                        <a:spcAft>
                          <a:spcPts val="0"/>
                        </a:spcAft>
                        <a:buNone/>
                      </a:pPr>
                      <a:r>
                        <a:rPr lang="en" sz="2000"/>
                        <a:t>Image</a:t>
                      </a:r>
                      <a:endParaRPr sz="2000"/>
                    </a:p>
                  </a:txBody>
                  <a:tcPr marT="50825" marB="50825" marR="91450" marL="91450"/>
                </a:tc>
              </a:tr>
              <a:tr h="2305825">
                <a:tc>
                  <a:txBody>
                    <a:bodyPr>
                      <a:noAutofit/>
                    </a:bodyPr>
                    <a:lstStyle/>
                    <a:p>
                      <a:pPr indent="0" lvl="0" marL="0" marR="0" rtl="0" algn="ctr">
                        <a:spcBef>
                          <a:spcPts val="0"/>
                        </a:spcBef>
                        <a:spcAft>
                          <a:spcPts val="0"/>
                        </a:spcAft>
                        <a:buNone/>
                      </a:pPr>
                      <a:r>
                        <a:rPr lang="en" sz="2000"/>
                        <a:t>1.Solenoid</a:t>
                      </a:r>
                      <a:r>
                        <a:rPr lang="en" sz="2000"/>
                        <a:t> Valve </a:t>
                      </a:r>
                      <a:endParaRPr sz="2000"/>
                    </a:p>
                  </a:txBody>
                  <a:tcPr marT="50825" marB="50825" marR="91450" marL="91450"/>
                </a:tc>
                <a:tc>
                  <a:txBody>
                    <a:bodyPr>
                      <a:noAutofit/>
                    </a:bodyPr>
                    <a:lstStyle/>
                    <a:p>
                      <a:pPr indent="0" lvl="0" marL="0" marR="0" rtl="0" algn="l">
                        <a:spcBef>
                          <a:spcPts val="0"/>
                        </a:spcBef>
                        <a:spcAft>
                          <a:spcPts val="0"/>
                        </a:spcAft>
                        <a:buNone/>
                      </a:pPr>
                      <a:r>
                        <a:rPr lang="en" sz="2000"/>
                        <a:t>It controls the flow of water to crops based on the solenoid swith it has. It works under the principle of electromagnetism. If the circuit is complete the switch will be opened and water flows, If the circuit is not complete then the switch will be closed and water flow is stopped.  </a:t>
                      </a:r>
                      <a:endParaRPr sz="1600"/>
                    </a:p>
                  </a:txBody>
                  <a:tcPr marT="50825" marB="50825" marR="91450" marL="91450"/>
                </a:tc>
                <a:tc>
                  <a:txBody>
                    <a:bodyPr>
                      <a:noAutofit/>
                    </a:bodyPr>
                    <a:lstStyle/>
                    <a:p>
                      <a:pPr indent="0" lvl="0" marL="0" marR="0" rtl="0" algn="l">
                        <a:spcBef>
                          <a:spcPts val="0"/>
                        </a:spcBef>
                        <a:spcAft>
                          <a:spcPts val="0"/>
                        </a:spcAft>
                        <a:buNone/>
                      </a:pPr>
                      <a:r>
                        <a:t/>
                      </a:r>
                      <a:endParaRPr sz="2000"/>
                    </a:p>
                  </a:txBody>
                  <a:tcPr marT="50825" marB="50825" marR="91450" marL="91450"/>
                </a:tc>
              </a:tr>
              <a:tr h="2305825">
                <a:tc>
                  <a:txBody>
                    <a:bodyPr>
                      <a:noAutofit/>
                    </a:bodyPr>
                    <a:lstStyle/>
                    <a:p>
                      <a:pPr indent="0" lvl="0" marL="0" marR="0" rtl="0" algn="l">
                        <a:spcBef>
                          <a:spcPts val="0"/>
                        </a:spcBef>
                        <a:spcAft>
                          <a:spcPts val="0"/>
                        </a:spcAft>
                        <a:buNone/>
                      </a:pPr>
                      <a:r>
                        <a:rPr lang="en" sz="2000"/>
                        <a:t>2. Relay</a:t>
                      </a:r>
                      <a:r>
                        <a:rPr lang="en" sz="2000"/>
                        <a:t> Switch</a:t>
                      </a:r>
                      <a:endParaRPr sz="2000"/>
                    </a:p>
                  </a:txBody>
                  <a:tcPr marT="50825" marB="50825" marR="91450" marL="91450"/>
                </a:tc>
                <a:tc>
                  <a:txBody>
                    <a:bodyPr>
                      <a:noAutofit/>
                    </a:bodyPr>
                    <a:lstStyle/>
                    <a:p>
                      <a:pPr indent="0" lvl="0" marL="0" marR="0" rtl="0" algn="l">
                        <a:spcBef>
                          <a:spcPts val="0"/>
                        </a:spcBef>
                        <a:spcAft>
                          <a:spcPts val="0"/>
                        </a:spcAft>
                        <a:buNone/>
                      </a:pPr>
                      <a:r>
                        <a:rPr lang="en" sz="2000"/>
                        <a:t>This is required to control the solenoid valve because the solenoid valve activates with 12V but Microcontroller can only give 5V at Max.</a:t>
                      </a:r>
                      <a:endParaRPr sz="1600"/>
                    </a:p>
                    <a:p>
                      <a:pPr indent="0" lvl="0" marL="0" marR="0" rtl="0" algn="l">
                        <a:spcBef>
                          <a:spcPts val="0"/>
                        </a:spcBef>
                        <a:spcAft>
                          <a:spcPts val="0"/>
                        </a:spcAft>
                        <a:buNone/>
                      </a:pPr>
                      <a:r>
                        <a:rPr lang="en" sz="2000"/>
                        <a:t>So, A relay is introduced in the middle to interface the both. The same solenoid principle applies here</a:t>
                      </a:r>
                      <a:endParaRPr sz="1600"/>
                    </a:p>
                    <a:p>
                      <a:pPr indent="0" lvl="0" marL="0" marR="0" rtl="0" algn="l">
                        <a:spcBef>
                          <a:spcPts val="0"/>
                        </a:spcBef>
                        <a:spcAft>
                          <a:spcPts val="0"/>
                        </a:spcAft>
                        <a:buNone/>
                      </a:pPr>
                      <a:r>
                        <a:rPr lang="en" sz="2000"/>
                        <a:t>But with a small coil. </a:t>
                      </a:r>
                      <a:endParaRPr sz="1600"/>
                    </a:p>
                  </a:txBody>
                  <a:tcPr marT="50825" marB="50825" marR="91450" marL="91450"/>
                </a:tc>
                <a:tc>
                  <a:txBody>
                    <a:bodyPr>
                      <a:noAutofit/>
                    </a:bodyPr>
                    <a:lstStyle/>
                    <a:p>
                      <a:pPr indent="0" lvl="0" marL="0" marR="0" rtl="0" algn="l">
                        <a:spcBef>
                          <a:spcPts val="0"/>
                        </a:spcBef>
                        <a:spcAft>
                          <a:spcPts val="0"/>
                        </a:spcAft>
                        <a:buNone/>
                      </a:pPr>
                      <a:r>
                        <a:t/>
                      </a:r>
                      <a:endParaRPr sz="2000"/>
                    </a:p>
                  </a:txBody>
                  <a:tcPr marT="50825" marB="50825" marR="91450" marL="91450"/>
                </a:tc>
              </a:tr>
            </a:tbl>
          </a:graphicData>
        </a:graphic>
      </p:graphicFrame>
      <p:pic>
        <p:nvPicPr>
          <p:cNvPr descr="OL1803.jpg" id="414" name="Shape 414"/>
          <p:cNvPicPr preferRelativeResize="0"/>
          <p:nvPr/>
        </p:nvPicPr>
        <p:blipFill rotWithShape="1">
          <a:blip r:embed="rId3">
            <a:alphaModFix/>
          </a:blip>
          <a:srcRect b="1176" l="0" r="-2396" t="0"/>
          <a:stretch/>
        </p:blipFill>
        <p:spPr>
          <a:xfrm>
            <a:off x="6850772" y="2077313"/>
            <a:ext cx="2293200" cy="2064900"/>
          </a:xfrm>
          <a:prstGeom prst="rect">
            <a:avLst/>
          </a:prstGeom>
          <a:noFill/>
          <a:ln>
            <a:noFill/>
          </a:ln>
        </p:spPr>
      </p:pic>
      <p:pic>
        <p:nvPicPr>
          <p:cNvPr descr="10a-relay-board-500x500.jpg" id="415" name="Shape 415"/>
          <p:cNvPicPr preferRelativeResize="0"/>
          <p:nvPr/>
        </p:nvPicPr>
        <p:blipFill rotWithShape="1">
          <a:blip r:embed="rId4">
            <a:alphaModFix/>
          </a:blip>
          <a:srcRect b="0" l="0" r="0" t="0"/>
          <a:stretch/>
        </p:blipFill>
        <p:spPr>
          <a:xfrm>
            <a:off x="6850772" y="4403909"/>
            <a:ext cx="2193800" cy="21239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824000" y="848444"/>
            <a:ext cx="5857800" cy="3970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a:t>
            </a:r>
            <a:endParaRPr/>
          </a:p>
        </p:txBody>
      </p:sp>
      <p:sp>
        <p:nvSpPr>
          <p:cNvPr id="421" name="Shape 421"/>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22" name="Shape 422"/>
          <p:cNvSpPr txBox="1"/>
          <p:nvPr/>
        </p:nvSpPr>
        <p:spPr>
          <a:xfrm>
            <a:off x="685800" y="305153"/>
            <a:ext cx="7772400" cy="1269900"/>
          </a:xfrm>
          <a:prstGeom prst="rect">
            <a:avLst/>
          </a:prstGeom>
          <a:noFill/>
          <a:ln>
            <a:noFill/>
          </a:ln>
        </p:spPr>
        <p:txBody>
          <a:bodyPr anchorCtr="0" anchor="ctr" bIns="45700" lIns="0" spcFirstLastPara="1" rIns="0" wrap="square" tIns="45700">
            <a:noAutofit/>
          </a:bodyPr>
          <a:lstStyle/>
          <a:p>
            <a:pPr indent="0" lvl="0" marL="0" rtl="0">
              <a:spcBef>
                <a:spcPts val="0"/>
              </a:spcBef>
              <a:spcAft>
                <a:spcPts val="0"/>
              </a:spcAft>
              <a:buNone/>
            </a:pPr>
            <a:r>
              <a:rPr lang="en" sz="3600">
                <a:solidFill>
                  <a:srgbClr val="FFFFFF"/>
                </a:solidFill>
                <a:latin typeface="Cabin"/>
                <a:ea typeface="Cabin"/>
                <a:cs typeface="Cabin"/>
                <a:sym typeface="Cabin"/>
              </a:rPr>
              <a:t>POWER SOURCE AND STORAGE</a:t>
            </a:r>
            <a:endParaRPr sz="3600">
              <a:solidFill>
                <a:srgbClr val="FFFFFF"/>
              </a:solidFill>
              <a:latin typeface="Cabin"/>
              <a:ea typeface="Cabin"/>
              <a:cs typeface="Cabin"/>
              <a:sym typeface="Cabin"/>
            </a:endParaRPr>
          </a:p>
        </p:txBody>
      </p:sp>
      <p:graphicFrame>
        <p:nvGraphicFramePr>
          <p:cNvPr id="423" name="Shape 423"/>
          <p:cNvGraphicFramePr/>
          <p:nvPr/>
        </p:nvGraphicFramePr>
        <p:xfrm>
          <a:off x="0" y="1393168"/>
          <a:ext cx="3000000" cy="3000000"/>
        </p:xfrm>
        <a:graphic>
          <a:graphicData uri="http://schemas.openxmlformats.org/drawingml/2006/table">
            <a:tbl>
              <a:tblPr bandRow="1" firstRow="1">
                <a:noFill/>
                <a:tableStyleId>{F3FE5191-0178-42A6-8CD2-56F811138546}</a:tableStyleId>
              </a:tblPr>
              <a:tblGrid>
                <a:gridCol w="2010750"/>
                <a:gridCol w="4844050"/>
                <a:gridCol w="2289225"/>
              </a:tblGrid>
              <a:tr h="545250">
                <a:tc>
                  <a:txBody>
                    <a:bodyPr>
                      <a:noAutofit/>
                    </a:bodyPr>
                    <a:lstStyle/>
                    <a:p>
                      <a:pPr indent="0" lvl="0" marL="0" marR="0" rtl="0" algn="ctr">
                        <a:spcBef>
                          <a:spcPts val="0"/>
                        </a:spcBef>
                        <a:spcAft>
                          <a:spcPts val="0"/>
                        </a:spcAft>
                        <a:buNone/>
                      </a:pPr>
                      <a:r>
                        <a:rPr lang="en" sz="2000"/>
                        <a:t>Component</a:t>
                      </a:r>
                      <a:endParaRPr sz="2000"/>
                    </a:p>
                  </a:txBody>
                  <a:tcPr marT="50825" marB="50825" marR="91450" marL="91450"/>
                </a:tc>
                <a:tc>
                  <a:txBody>
                    <a:bodyPr>
                      <a:noAutofit/>
                    </a:bodyPr>
                    <a:lstStyle/>
                    <a:p>
                      <a:pPr indent="0" lvl="0" marL="0" marR="0" rtl="0" algn="ctr">
                        <a:spcBef>
                          <a:spcPts val="0"/>
                        </a:spcBef>
                        <a:spcAft>
                          <a:spcPts val="0"/>
                        </a:spcAft>
                        <a:buNone/>
                      </a:pPr>
                      <a:r>
                        <a:rPr lang="en" sz="2000"/>
                        <a:t>Description</a:t>
                      </a:r>
                      <a:endParaRPr sz="2000"/>
                    </a:p>
                  </a:txBody>
                  <a:tcPr marT="50825" marB="50825" marR="91450" marL="91450"/>
                </a:tc>
                <a:tc>
                  <a:txBody>
                    <a:bodyPr>
                      <a:noAutofit/>
                    </a:bodyPr>
                    <a:lstStyle/>
                    <a:p>
                      <a:pPr indent="0" lvl="0" marL="0" marR="0" rtl="0" algn="ctr">
                        <a:spcBef>
                          <a:spcPts val="0"/>
                        </a:spcBef>
                        <a:spcAft>
                          <a:spcPts val="0"/>
                        </a:spcAft>
                        <a:buNone/>
                      </a:pPr>
                      <a:r>
                        <a:rPr lang="en" sz="2000"/>
                        <a:t>Image</a:t>
                      </a:r>
                      <a:endParaRPr sz="2000"/>
                    </a:p>
                  </a:txBody>
                  <a:tcPr marT="50825" marB="50825" marR="91450" marL="91450"/>
                </a:tc>
              </a:tr>
              <a:tr h="2366000">
                <a:tc>
                  <a:txBody>
                    <a:bodyPr>
                      <a:noAutofit/>
                    </a:bodyPr>
                    <a:lstStyle/>
                    <a:p>
                      <a:pPr indent="0" lvl="0" marL="0" marR="0" rtl="0" algn="ctr">
                        <a:spcBef>
                          <a:spcPts val="0"/>
                        </a:spcBef>
                        <a:spcAft>
                          <a:spcPts val="0"/>
                        </a:spcAft>
                        <a:buNone/>
                      </a:pPr>
                      <a:r>
                        <a:rPr lang="en" sz="2000"/>
                        <a:t>1.Solar</a:t>
                      </a:r>
                      <a:r>
                        <a:rPr lang="en" sz="2000"/>
                        <a:t> Panel</a:t>
                      </a:r>
                      <a:endParaRPr sz="1600"/>
                    </a:p>
                    <a:p>
                      <a:pPr indent="0" lvl="0" marL="0" marR="0" rtl="0" algn="ctr">
                        <a:spcBef>
                          <a:spcPts val="0"/>
                        </a:spcBef>
                        <a:spcAft>
                          <a:spcPts val="0"/>
                        </a:spcAft>
                        <a:buNone/>
                      </a:pPr>
                      <a:r>
                        <a:rPr lang="en" sz="2000"/>
                        <a:t>24W</a:t>
                      </a:r>
                      <a:endParaRPr sz="2000"/>
                    </a:p>
                  </a:txBody>
                  <a:tcPr marT="50825" marB="50825" marR="91450" marL="91450"/>
                </a:tc>
                <a:tc>
                  <a:txBody>
                    <a:bodyPr>
                      <a:noAutofit/>
                    </a:bodyPr>
                    <a:lstStyle/>
                    <a:p>
                      <a:pPr indent="0" lvl="0" marL="0" marR="0" rtl="0" algn="l">
                        <a:spcBef>
                          <a:spcPts val="0"/>
                        </a:spcBef>
                        <a:spcAft>
                          <a:spcPts val="0"/>
                        </a:spcAft>
                        <a:buNone/>
                      </a:pPr>
                      <a:r>
                        <a:rPr lang="en" sz="2000"/>
                        <a:t>To Make this entire setup truly isolated in terms of the central node the power is generated from the solar energy day time and utilised ini the night from a battery. A 24W 12V solar panel can be used here to supply the 12V solenoid valve as wel.</a:t>
                      </a:r>
                      <a:endParaRPr sz="1600"/>
                    </a:p>
                    <a:p>
                      <a:pPr indent="0" lvl="0" marL="0" marR="0" rtl="0" algn="l">
                        <a:spcBef>
                          <a:spcPts val="0"/>
                        </a:spcBef>
                        <a:spcAft>
                          <a:spcPts val="0"/>
                        </a:spcAft>
                        <a:buNone/>
                      </a:pPr>
                      <a:r>
                        <a:t/>
                      </a:r>
                      <a:endParaRPr sz="2000"/>
                    </a:p>
                  </a:txBody>
                  <a:tcPr marT="50825" marB="50825" marR="91450" marL="91450"/>
                </a:tc>
                <a:tc>
                  <a:txBody>
                    <a:bodyPr>
                      <a:noAutofit/>
                    </a:bodyPr>
                    <a:lstStyle/>
                    <a:p>
                      <a:pPr indent="0" lvl="0" marL="0" marR="0" rtl="0" algn="l">
                        <a:spcBef>
                          <a:spcPts val="0"/>
                        </a:spcBef>
                        <a:spcAft>
                          <a:spcPts val="0"/>
                        </a:spcAft>
                        <a:buNone/>
                      </a:pPr>
                      <a:r>
                        <a:t/>
                      </a:r>
                      <a:endParaRPr sz="2000"/>
                    </a:p>
                  </a:txBody>
                  <a:tcPr marT="50825" marB="50825" marR="91450" marL="91450"/>
                </a:tc>
              </a:tr>
              <a:tr h="2530775">
                <a:tc>
                  <a:txBody>
                    <a:bodyPr>
                      <a:noAutofit/>
                    </a:bodyPr>
                    <a:lstStyle/>
                    <a:p>
                      <a:pPr indent="0" lvl="0" marL="0" marR="0" rtl="0" algn="l">
                        <a:spcBef>
                          <a:spcPts val="0"/>
                        </a:spcBef>
                        <a:spcAft>
                          <a:spcPts val="0"/>
                        </a:spcAft>
                        <a:buNone/>
                      </a:pPr>
                      <a:r>
                        <a:rPr lang="en" sz="2000"/>
                        <a:t>2. Lithium</a:t>
                      </a:r>
                      <a:r>
                        <a:rPr lang="en" sz="2000"/>
                        <a:t> Ion Battery</a:t>
                      </a:r>
                      <a:endParaRPr sz="2000"/>
                    </a:p>
                  </a:txBody>
                  <a:tcPr marT="50825" marB="50825" marR="91450" marL="91450"/>
                </a:tc>
                <a:tc>
                  <a:txBody>
                    <a:bodyPr>
                      <a:noAutofit/>
                    </a:bodyPr>
                    <a:lstStyle/>
                    <a:p>
                      <a:pPr indent="0" lvl="0" marL="0" marR="0" rtl="0" algn="l">
                        <a:spcBef>
                          <a:spcPts val="0"/>
                        </a:spcBef>
                        <a:spcAft>
                          <a:spcPts val="0"/>
                        </a:spcAft>
                        <a:buNone/>
                      </a:pPr>
                      <a:r>
                        <a:rPr lang="en" sz="2000"/>
                        <a:t>The solar energy gathered from the solar panel is stored into a 5V lithium ion battery for cloudy or night time usage of the entire circuit without interruption.</a:t>
                      </a:r>
                      <a:endParaRPr sz="1600"/>
                    </a:p>
                    <a:p>
                      <a:pPr indent="0" lvl="0" marL="0" marR="0" rtl="0" algn="l">
                        <a:spcBef>
                          <a:spcPts val="0"/>
                        </a:spcBef>
                        <a:spcAft>
                          <a:spcPts val="0"/>
                        </a:spcAft>
                        <a:buNone/>
                      </a:pPr>
                      <a:r>
                        <a:rPr lang="en" sz="2000"/>
                        <a:t> Vin=12V ; I=2A from Solar panel</a:t>
                      </a:r>
                      <a:endParaRPr sz="1600"/>
                    </a:p>
                    <a:p>
                      <a:pPr indent="0" lvl="0" marL="0" marR="0" rtl="0" algn="l">
                        <a:spcBef>
                          <a:spcPts val="0"/>
                        </a:spcBef>
                        <a:spcAft>
                          <a:spcPts val="0"/>
                        </a:spcAft>
                        <a:buNone/>
                      </a:pPr>
                      <a:r>
                        <a:rPr lang="en" sz="2000"/>
                        <a:t>Vout=5V 2A regulated supply</a:t>
                      </a:r>
                      <a:endParaRPr sz="1600"/>
                    </a:p>
                  </a:txBody>
                  <a:tcPr marT="50825" marB="50825" marR="91450" marL="91450"/>
                </a:tc>
                <a:tc>
                  <a:txBody>
                    <a:bodyPr>
                      <a:noAutofit/>
                    </a:bodyPr>
                    <a:lstStyle/>
                    <a:p>
                      <a:pPr indent="0" lvl="0" marL="0" marR="0" rtl="0" algn="l">
                        <a:spcBef>
                          <a:spcPts val="0"/>
                        </a:spcBef>
                        <a:spcAft>
                          <a:spcPts val="0"/>
                        </a:spcAft>
                        <a:buNone/>
                      </a:pPr>
                      <a:r>
                        <a:t/>
                      </a:r>
                      <a:endParaRPr sz="2000"/>
                    </a:p>
                  </a:txBody>
                  <a:tcPr marT="50825" marB="50825" marR="91450" marL="91450"/>
                </a:tc>
              </a:tr>
            </a:tbl>
          </a:graphicData>
        </a:graphic>
      </p:graphicFrame>
      <p:pic>
        <p:nvPicPr>
          <p:cNvPr descr="SP20W12VP-WG-2.jpg" id="424" name="Shape 424"/>
          <p:cNvPicPr preferRelativeResize="0"/>
          <p:nvPr/>
        </p:nvPicPr>
        <p:blipFill rotWithShape="1">
          <a:blip r:embed="rId3">
            <a:alphaModFix/>
          </a:blip>
          <a:srcRect b="-6999" l="12549" r="0" t="-6999"/>
          <a:stretch/>
        </p:blipFill>
        <p:spPr>
          <a:xfrm>
            <a:off x="6864350" y="1952626"/>
            <a:ext cx="2141400" cy="1860900"/>
          </a:xfrm>
          <a:prstGeom prst="rect">
            <a:avLst/>
          </a:prstGeom>
          <a:noFill/>
          <a:ln>
            <a:noFill/>
          </a:ln>
        </p:spPr>
      </p:pic>
      <p:pic>
        <p:nvPicPr>
          <p:cNvPr descr="components_battplug.gif" id="425" name="Shape 425"/>
          <p:cNvPicPr preferRelativeResize="0"/>
          <p:nvPr/>
        </p:nvPicPr>
        <p:blipFill rotWithShape="1">
          <a:blip r:embed="rId4">
            <a:alphaModFix/>
          </a:blip>
          <a:srcRect b="0" l="0" r="0" t="0"/>
          <a:stretch/>
        </p:blipFill>
        <p:spPr>
          <a:xfrm>
            <a:off x="6864350" y="4497778"/>
            <a:ext cx="1784780" cy="16717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type="title"/>
          </p:nvPr>
        </p:nvSpPr>
        <p:spPr>
          <a:xfrm>
            <a:off x="824000" y="848444"/>
            <a:ext cx="5857800" cy="3970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a:t>
            </a:r>
            <a:endParaRPr/>
          </a:p>
        </p:txBody>
      </p:sp>
      <p:sp>
        <p:nvSpPr>
          <p:cNvPr id="431" name="Shape 431"/>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32" name="Shape 432"/>
          <p:cNvSpPr txBox="1"/>
          <p:nvPr/>
        </p:nvSpPr>
        <p:spPr>
          <a:xfrm>
            <a:off x="134325" y="305167"/>
            <a:ext cx="8689500" cy="1165800"/>
          </a:xfrm>
          <a:prstGeom prst="rect">
            <a:avLst/>
          </a:prstGeom>
          <a:noFill/>
          <a:ln>
            <a:noFill/>
          </a:ln>
        </p:spPr>
        <p:txBody>
          <a:bodyPr anchorCtr="0" anchor="ctr" bIns="45700" lIns="0" spcFirstLastPara="1" rIns="0" wrap="square" tIns="45700">
            <a:noAutofit/>
          </a:bodyPr>
          <a:lstStyle/>
          <a:p>
            <a:pPr indent="0" lvl="0" marL="0" rtl="0">
              <a:spcBef>
                <a:spcPts val="0"/>
              </a:spcBef>
              <a:spcAft>
                <a:spcPts val="0"/>
              </a:spcAft>
              <a:buNone/>
            </a:pPr>
            <a:r>
              <a:rPr lang="en" sz="3600">
                <a:solidFill>
                  <a:srgbClr val="FFFFFF"/>
                </a:solidFill>
                <a:latin typeface="Cabin"/>
                <a:ea typeface="Cabin"/>
                <a:cs typeface="Cabin"/>
                <a:sym typeface="Cabin"/>
              </a:rPr>
              <a:t>SUMMARY OF THE PROJECT PROPOSED</a:t>
            </a:r>
            <a:endParaRPr sz="3600">
              <a:solidFill>
                <a:srgbClr val="FFFFFF"/>
              </a:solidFill>
              <a:latin typeface="Cabin"/>
              <a:ea typeface="Cabin"/>
              <a:cs typeface="Cabin"/>
              <a:sym typeface="Cabin"/>
            </a:endParaRPr>
          </a:p>
        </p:txBody>
      </p:sp>
      <p:sp>
        <p:nvSpPr>
          <p:cNvPr id="433" name="Shape 433"/>
          <p:cNvSpPr txBox="1"/>
          <p:nvPr/>
        </p:nvSpPr>
        <p:spPr>
          <a:xfrm>
            <a:off x="134325" y="1656907"/>
            <a:ext cx="8689500" cy="3807600"/>
          </a:xfrm>
          <a:prstGeom prst="rect">
            <a:avLst/>
          </a:prstGeom>
          <a:noFill/>
          <a:ln>
            <a:noFill/>
          </a:ln>
        </p:spPr>
        <p:txBody>
          <a:bodyPr anchorCtr="0" anchor="t" bIns="45700" lIns="0" spcFirstLastPara="1" rIns="0" wrap="square" tIns="45700">
            <a:noAutofit/>
          </a:bodyPr>
          <a:lstStyle/>
          <a:p>
            <a:pPr indent="-287020" lvl="0" marL="342900" rtl="0">
              <a:spcBef>
                <a:spcPts val="0"/>
              </a:spcBef>
              <a:spcAft>
                <a:spcPts val="0"/>
              </a:spcAft>
              <a:buClr>
                <a:srgbClr val="86CE24"/>
              </a:buClr>
              <a:buSzPts val="1900"/>
              <a:buFont typeface="Noto Sans Symbols"/>
              <a:buChar char="▶"/>
            </a:pPr>
            <a:r>
              <a:rPr lang="en" sz="1900">
                <a:solidFill>
                  <a:srgbClr val="FFFFFF"/>
                </a:solidFill>
                <a:latin typeface="Cabin"/>
                <a:ea typeface="Cabin"/>
                <a:cs typeface="Cabin"/>
                <a:sym typeface="Cabin"/>
              </a:rPr>
              <a:t>This system will help in increasing the productivity of the crops from getting the real-time sensors data and applying the sophisticated analysis tools to get a perfect feedback for certain variety of plants that require more attention and care. </a:t>
            </a:r>
            <a:endParaRPr sz="1900">
              <a:solidFill>
                <a:srgbClr val="FFFFFF"/>
              </a:solidFill>
              <a:latin typeface="Cabin"/>
              <a:ea typeface="Cabin"/>
              <a:cs typeface="Cabin"/>
              <a:sym typeface="Cabin"/>
            </a:endParaRPr>
          </a:p>
          <a:p>
            <a:pPr indent="-287020" lvl="0" marL="342900" rtl="0">
              <a:spcBef>
                <a:spcPts val="700"/>
              </a:spcBef>
              <a:spcAft>
                <a:spcPts val="0"/>
              </a:spcAft>
              <a:buClr>
                <a:srgbClr val="86CE24"/>
              </a:buClr>
              <a:buSzPts val="1900"/>
              <a:buFont typeface="Noto Sans Symbols"/>
              <a:buChar char="▶"/>
            </a:pPr>
            <a:r>
              <a:rPr lang="en" sz="1900">
                <a:solidFill>
                  <a:srgbClr val="FFFFFF"/>
                </a:solidFill>
                <a:latin typeface="Cabin"/>
                <a:ea typeface="Cabin"/>
                <a:cs typeface="Cabin"/>
                <a:sym typeface="Cabin"/>
              </a:rPr>
              <a:t>The system being utilised with LoRa has a wide range of applications for the transmission and reception of data, with a long range of 22KM with Line Of Sight and 2.5KM of No Line Of Sight. This helps in the collection, transmission, applying feedback of data more quickly using the cloud computing technology and data analytics tools.</a:t>
            </a:r>
            <a:endParaRPr sz="1900">
              <a:solidFill>
                <a:srgbClr val="FFFFFF"/>
              </a:solidFill>
              <a:latin typeface="Cabin"/>
              <a:ea typeface="Cabin"/>
              <a:cs typeface="Cabin"/>
              <a:sym typeface="Cabin"/>
            </a:endParaRPr>
          </a:p>
          <a:p>
            <a:pPr indent="-287020" lvl="0" marL="342900" rtl="0">
              <a:spcBef>
                <a:spcPts val="700"/>
              </a:spcBef>
              <a:spcAft>
                <a:spcPts val="0"/>
              </a:spcAft>
              <a:buClr>
                <a:srgbClr val="86CE24"/>
              </a:buClr>
              <a:buSzPts val="1900"/>
              <a:buFont typeface="Noto Sans Symbols"/>
              <a:buChar char="▶"/>
            </a:pPr>
            <a:r>
              <a:rPr lang="en" sz="1900">
                <a:solidFill>
                  <a:srgbClr val="FFFFFF"/>
                </a:solidFill>
                <a:latin typeface="Cabin"/>
                <a:ea typeface="Cabin"/>
                <a:cs typeface="Cabin"/>
                <a:sym typeface="Cabin"/>
              </a:rPr>
              <a:t>This setup will be very secured because the LoRaWAN has 128AES encryption for the transmiting data.</a:t>
            </a:r>
            <a:endParaRPr sz="1900">
              <a:solidFill>
                <a:srgbClr val="FFFFFF"/>
              </a:solidFill>
              <a:latin typeface="Cabin"/>
              <a:ea typeface="Cabin"/>
              <a:cs typeface="Cabin"/>
              <a:sym typeface="Cab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txBox="1"/>
          <p:nvPr>
            <p:ph type="title"/>
          </p:nvPr>
        </p:nvSpPr>
        <p:spPr>
          <a:xfrm>
            <a:off x="423625" y="677333"/>
            <a:ext cx="7821600" cy="3455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3000"/>
              <a:t>To provide strong evidence for the hypothesis we are comparing LoRaWAN with the present widely used protocols.</a:t>
            </a:r>
            <a:endParaRPr sz="3000"/>
          </a:p>
          <a:p>
            <a:pPr indent="0" lvl="0" marL="0">
              <a:spcBef>
                <a:spcPts val="0"/>
              </a:spcBef>
              <a:spcAft>
                <a:spcPts val="0"/>
              </a:spcAft>
              <a:buNone/>
            </a:pPr>
            <a:r>
              <a:t/>
            </a:r>
            <a:endParaRPr sz="3000"/>
          </a:p>
          <a:p>
            <a:pPr indent="-419100" lvl="0" marL="914400" rtl="0">
              <a:spcBef>
                <a:spcPts val="0"/>
              </a:spcBef>
              <a:spcAft>
                <a:spcPts val="0"/>
              </a:spcAft>
              <a:buSzPts val="3000"/>
              <a:buAutoNum type="arabicPeriod"/>
            </a:pPr>
            <a:r>
              <a:rPr lang="en" sz="3000"/>
              <a:t>RF with AM 433MHz frequency.</a:t>
            </a:r>
            <a:endParaRPr sz="3000"/>
          </a:p>
          <a:p>
            <a:pPr indent="-419100" lvl="0" marL="914400" rtl="0">
              <a:spcBef>
                <a:spcPts val="0"/>
              </a:spcBef>
              <a:spcAft>
                <a:spcPts val="0"/>
              </a:spcAft>
              <a:buSzPts val="3000"/>
              <a:buAutoNum type="arabicPeriod"/>
            </a:pPr>
            <a:r>
              <a:rPr lang="en" sz="3000"/>
              <a:t>BLUETOOTH using HC-05.</a:t>
            </a:r>
            <a:endParaRPr sz="3000"/>
          </a:p>
          <a:p>
            <a:pPr indent="-419100" lvl="0" marL="914400">
              <a:spcBef>
                <a:spcPts val="0"/>
              </a:spcBef>
              <a:spcAft>
                <a:spcPts val="0"/>
              </a:spcAft>
              <a:buSzPts val="3000"/>
              <a:buAutoNum type="arabicPeriod"/>
            </a:pPr>
            <a:r>
              <a:rPr lang="en" sz="3000"/>
              <a:t>LoRaWAN with Ra-02 ISM band.</a:t>
            </a:r>
            <a:endParaRPr sz="3000"/>
          </a:p>
        </p:txBody>
      </p:sp>
      <p:sp>
        <p:nvSpPr>
          <p:cNvPr id="439" name="Shape 439"/>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ctrTitle"/>
          </p:nvPr>
        </p:nvSpPr>
        <p:spPr>
          <a:xfrm>
            <a:off x="824000" y="1793125"/>
            <a:ext cx="4255500" cy="2081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Wireless Transfer of data using RF module</a:t>
            </a:r>
            <a:endParaRPr/>
          </a:p>
        </p:txBody>
      </p:sp>
      <p:sp>
        <p:nvSpPr>
          <p:cNvPr id="445" name="Shape 445"/>
          <p:cNvSpPr txBox="1"/>
          <p:nvPr>
            <p:ph idx="1" type="subTitle"/>
          </p:nvPr>
        </p:nvSpPr>
        <p:spPr>
          <a:xfrm>
            <a:off x="824000" y="3995889"/>
            <a:ext cx="4255500" cy="77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433MHz</a:t>
            </a:r>
            <a:endParaRPr/>
          </a:p>
        </p:txBody>
      </p:sp>
      <p:sp>
        <p:nvSpPr>
          <p:cNvPr id="446" name="Shape 446"/>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type="title"/>
          </p:nvPr>
        </p:nvSpPr>
        <p:spPr>
          <a:xfrm>
            <a:off x="1303800" y="665083"/>
            <a:ext cx="7030500" cy="654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RF Module 433MHz RX</a:t>
            </a:r>
            <a:endParaRPr/>
          </a:p>
        </p:txBody>
      </p:sp>
      <p:sp>
        <p:nvSpPr>
          <p:cNvPr id="452" name="Shape 452"/>
          <p:cNvSpPr txBox="1"/>
          <p:nvPr>
            <p:ph idx="1" type="body"/>
          </p:nvPr>
        </p:nvSpPr>
        <p:spPr>
          <a:xfrm>
            <a:off x="444275" y="1775417"/>
            <a:ext cx="4300200" cy="378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100">
                <a:solidFill>
                  <a:srgbClr val="000000"/>
                </a:solidFill>
                <a:latin typeface="Maven Pro"/>
                <a:ea typeface="Maven Pro"/>
                <a:cs typeface="Maven Pro"/>
                <a:sym typeface="Maven Pro"/>
              </a:rPr>
              <a:t>Receiver module</a:t>
            </a:r>
            <a:r>
              <a:rPr lang="en" sz="1100">
                <a:solidFill>
                  <a:srgbClr val="000000"/>
                </a:solidFill>
                <a:latin typeface="Maven Pro"/>
                <a:ea typeface="Maven Pro"/>
                <a:cs typeface="Maven Pro"/>
                <a:sym typeface="Maven Pro"/>
              </a:rPr>
              <a:t>:</a:t>
            </a:r>
            <a:endParaRPr sz="1100">
              <a:solidFill>
                <a:srgbClr val="000000"/>
              </a:solidFill>
              <a:latin typeface="Maven Pro"/>
              <a:ea typeface="Maven Pro"/>
              <a:cs typeface="Maven Pro"/>
              <a:sym typeface="Maven Pro"/>
            </a:endParaRPr>
          </a:p>
          <a:p>
            <a:pPr indent="-342900" lvl="0" marL="457200" rtl="0">
              <a:spcBef>
                <a:spcPts val="160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Product Model: </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XD-RF-5V </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Operating voltage: DC 5V </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Quiescent Current: 4mA </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Receiving frequency: 433.92MHZ </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Receiver sensitivity: -105 dB </a:t>
            </a:r>
            <a:endParaRPr sz="1800">
              <a:solidFill>
                <a:srgbClr val="000000"/>
              </a:solidFill>
              <a:latin typeface="Maven Pro"/>
              <a:ea typeface="Maven Pro"/>
              <a:cs typeface="Maven Pro"/>
              <a:sym typeface="Maven Pro"/>
            </a:endParaRPr>
          </a:p>
          <a:p>
            <a:pPr indent="-298450" lvl="0" marL="457200" rtl="0">
              <a:spcBef>
                <a:spcPts val="0"/>
              </a:spcBef>
              <a:spcAft>
                <a:spcPts val="0"/>
              </a:spcAft>
              <a:buClr>
                <a:srgbClr val="000000"/>
              </a:buClr>
              <a:buSzPts val="1100"/>
              <a:buFont typeface="Maven Pro"/>
              <a:buChar char="●"/>
            </a:pPr>
            <a:r>
              <a:rPr lang="en" sz="1800">
                <a:solidFill>
                  <a:srgbClr val="000000"/>
                </a:solidFill>
                <a:latin typeface="Maven Pro"/>
                <a:ea typeface="Maven Pro"/>
                <a:cs typeface="Maven Pro"/>
                <a:sym typeface="Maven Pro"/>
              </a:rPr>
              <a:t>Dimensions :30x14x7mm</a:t>
            </a:r>
            <a:r>
              <a:rPr lang="en" sz="1100">
                <a:solidFill>
                  <a:srgbClr val="000000"/>
                </a:solidFill>
                <a:latin typeface="Maven Pro"/>
                <a:ea typeface="Maven Pro"/>
                <a:cs typeface="Maven Pro"/>
                <a:sym typeface="Maven Pro"/>
              </a:rPr>
              <a:t> </a:t>
            </a:r>
            <a:endParaRPr sz="1100">
              <a:solidFill>
                <a:srgbClr val="000000"/>
              </a:solidFill>
              <a:latin typeface="Maven Pro"/>
              <a:ea typeface="Maven Pro"/>
              <a:cs typeface="Maven Pro"/>
              <a:sym typeface="Maven Pro"/>
            </a:endParaRPr>
          </a:p>
          <a:p>
            <a:pPr indent="0" lvl="0" marL="0" rtl="0">
              <a:spcBef>
                <a:spcPts val="1600"/>
              </a:spcBef>
              <a:spcAft>
                <a:spcPts val="0"/>
              </a:spcAft>
              <a:buNone/>
            </a:pPr>
            <a:r>
              <a:t/>
            </a:r>
            <a:endParaRPr sz="1100">
              <a:solidFill>
                <a:srgbClr val="000000"/>
              </a:solidFill>
              <a:latin typeface="Arial"/>
              <a:ea typeface="Arial"/>
              <a:cs typeface="Arial"/>
              <a:sym typeface="Arial"/>
            </a:endParaRPr>
          </a:p>
          <a:p>
            <a:pPr indent="0" lvl="0" marL="0" rtl="0">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spcBef>
                <a:spcPts val="1600"/>
              </a:spcBef>
              <a:spcAft>
                <a:spcPts val="160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p:txBody>
      </p:sp>
      <p:pic>
        <p:nvPicPr>
          <p:cNvPr id="453" name="Shape 453"/>
          <p:cNvPicPr preferRelativeResize="0"/>
          <p:nvPr/>
        </p:nvPicPr>
        <p:blipFill>
          <a:blip r:embed="rId3">
            <a:alphaModFix/>
          </a:blip>
          <a:stretch>
            <a:fillRect/>
          </a:stretch>
        </p:blipFill>
        <p:spPr>
          <a:xfrm>
            <a:off x="4525500" y="1648944"/>
            <a:ext cx="4197101" cy="2914917"/>
          </a:xfrm>
          <a:prstGeom prst="rect">
            <a:avLst/>
          </a:prstGeom>
          <a:noFill/>
          <a:ln>
            <a:noFill/>
          </a:ln>
        </p:spPr>
      </p:pic>
      <p:sp>
        <p:nvSpPr>
          <p:cNvPr id="454" name="Shape 454"/>
          <p:cNvSpPr txBox="1"/>
          <p:nvPr/>
        </p:nvSpPr>
        <p:spPr>
          <a:xfrm>
            <a:off x="5905000" y="4563861"/>
            <a:ext cx="931800" cy="47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t>Source: </a:t>
            </a:r>
            <a:r>
              <a:rPr lang="en" sz="700" u="sng">
                <a:solidFill>
                  <a:schemeClr val="hlink"/>
                </a:solidFill>
                <a:hlinkClick r:id="rId4"/>
              </a:rPr>
              <a:t>Datasheet</a:t>
            </a:r>
            <a:endParaRPr sz="700"/>
          </a:p>
        </p:txBody>
      </p:sp>
      <p:sp>
        <p:nvSpPr>
          <p:cNvPr id="455" name="Shape 455"/>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1303800" y="665083"/>
            <a:ext cx="7030500" cy="11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RF Module 433MHz TX</a:t>
            </a:r>
            <a:endParaRPr/>
          </a:p>
        </p:txBody>
      </p:sp>
      <p:sp>
        <p:nvSpPr>
          <p:cNvPr id="461" name="Shape 461"/>
          <p:cNvSpPr txBox="1"/>
          <p:nvPr>
            <p:ph idx="1" type="body"/>
          </p:nvPr>
        </p:nvSpPr>
        <p:spPr>
          <a:xfrm>
            <a:off x="1303800" y="1377639"/>
            <a:ext cx="7030500" cy="398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100">
                <a:solidFill>
                  <a:srgbClr val="000000"/>
                </a:solidFill>
                <a:latin typeface="Maven Pro"/>
                <a:ea typeface="Maven Pro"/>
                <a:cs typeface="Maven Pro"/>
                <a:sym typeface="Maven Pro"/>
              </a:rPr>
              <a:t>Transmitter: </a:t>
            </a:r>
            <a:r>
              <a:rPr lang="en" sz="1100">
                <a:solidFill>
                  <a:srgbClr val="000000"/>
                </a:solidFill>
                <a:latin typeface="Maven Pro"/>
                <a:ea typeface="Maven Pro"/>
                <a:cs typeface="Maven Pro"/>
                <a:sym typeface="Maven Pro"/>
              </a:rPr>
              <a:t>Product Model: XD-FST</a:t>
            </a:r>
            <a:endParaRPr sz="1100">
              <a:solidFill>
                <a:srgbClr val="000000"/>
              </a:solidFill>
              <a:latin typeface="Maven Pro"/>
              <a:ea typeface="Maven Pro"/>
              <a:cs typeface="Maven Pro"/>
              <a:sym typeface="Maven Pro"/>
            </a:endParaRPr>
          </a:p>
          <a:p>
            <a:pPr indent="-342900" lvl="0" marL="457200" rtl="0">
              <a:spcBef>
                <a:spcPts val="160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Launch distance :20-200 meters (different voltage, different results) </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Operating voltage :3.5-12V</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Dimensions: 19 * 19mm</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Operating mode: AM</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Transfer rate: 4KB / S</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Transmitting power: 10mW</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Transmitting frequency: 433M</a:t>
            </a:r>
            <a:endParaRPr sz="1800">
              <a:solidFill>
                <a:srgbClr val="000000"/>
              </a:solidFill>
              <a:latin typeface="Maven Pro"/>
              <a:ea typeface="Maven Pro"/>
              <a:cs typeface="Maven Pro"/>
              <a:sym typeface="Maven Pro"/>
            </a:endParaRPr>
          </a:p>
          <a:p>
            <a:pPr indent="-342900" lvl="0" marL="457200" rtl="0">
              <a:spcBef>
                <a:spcPts val="0"/>
              </a:spcBef>
              <a:spcAft>
                <a:spcPts val="0"/>
              </a:spcAft>
              <a:buClr>
                <a:srgbClr val="000000"/>
              </a:buClr>
              <a:buSzPts val="1800"/>
              <a:buFont typeface="Maven Pro"/>
              <a:buChar char="●"/>
            </a:pPr>
            <a:r>
              <a:rPr lang="en" sz="1800">
                <a:solidFill>
                  <a:srgbClr val="000000"/>
                </a:solidFill>
                <a:latin typeface="Maven Pro"/>
                <a:ea typeface="Maven Pro"/>
                <a:cs typeface="Maven Pro"/>
                <a:sym typeface="Maven Pro"/>
              </a:rPr>
              <a:t>Pinout from left → right: (DATA; VCC; GND)</a:t>
            </a:r>
            <a:endParaRPr sz="1800">
              <a:latin typeface="Maven Pro"/>
              <a:ea typeface="Maven Pro"/>
              <a:cs typeface="Maven Pro"/>
              <a:sym typeface="Maven Pro"/>
            </a:endParaRPr>
          </a:p>
        </p:txBody>
      </p:sp>
      <p:sp>
        <p:nvSpPr>
          <p:cNvPr id="462" name="Shape 462"/>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630275" y="424750"/>
            <a:ext cx="6870600" cy="5372700"/>
          </a:xfrm>
          <a:prstGeom prst="rect">
            <a:avLst/>
          </a:prstGeom>
        </p:spPr>
        <p:txBody>
          <a:bodyPr anchorCtr="0" anchor="ctr" bIns="91425" lIns="91425" spcFirstLastPara="1" rIns="91425" wrap="square" tIns="91425">
            <a:noAutofit/>
          </a:bodyPr>
          <a:lstStyle/>
          <a:p>
            <a:pPr indent="0" lvl="0" marL="68580" rtl="0">
              <a:lnSpc>
                <a:spcPct val="90000"/>
              </a:lnSpc>
              <a:spcBef>
                <a:spcPts val="0"/>
              </a:spcBef>
              <a:spcAft>
                <a:spcPts val="0"/>
              </a:spcAft>
              <a:buClr>
                <a:srgbClr val="86CE24"/>
              </a:buClr>
              <a:buSzPts val="1700"/>
              <a:buFont typeface="Noto Sans Symbols"/>
              <a:buNone/>
            </a:pPr>
            <a:r>
              <a:rPr b="0" lang="en" sz="2000">
                <a:latin typeface="Cabin"/>
                <a:ea typeface="Cabin"/>
                <a:cs typeface="Cabin"/>
                <a:sym typeface="Cabin"/>
              </a:rPr>
              <a:t>Guide:	 Dr. L.L. Rajeswara Rao,</a:t>
            </a:r>
            <a:endParaRPr b="0" sz="2000">
              <a:latin typeface="Cabin"/>
              <a:ea typeface="Cabin"/>
              <a:cs typeface="Cabin"/>
              <a:sym typeface="Cabin"/>
            </a:endParaRPr>
          </a:p>
          <a:p>
            <a:pPr indent="0" lvl="0" marL="68580" rtl="0">
              <a:lnSpc>
                <a:spcPct val="90000"/>
              </a:lnSpc>
              <a:spcBef>
                <a:spcPts val="700"/>
              </a:spcBef>
              <a:spcAft>
                <a:spcPts val="0"/>
              </a:spcAft>
              <a:buClr>
                <a:srgbClr val="86CE24"/>
              </a:buClr>
              <a:buSzPts val="1700"/>
              <a:buFont typeface="Noto Sans Symbols"/>
              <a:buNone/>
            </a:pPr>
            <a:r>
              <a:rPr b="0" lang="en" sz="2000">
                <a:latin typeface="Cabin"/>
                <a:ea typeface="Cabin"/>
                <a:cs typeface="Cabin"/>
                <a:sym typeface="Cabin"/>
              </a:rPr>
              <a:t>             M.Tech, Ph.D, IISc Bangalore,</a:t>
            </a:r>
            <a:endParaRPr b="0" sz="2000">
              <a:latin typeface="Cabin"/>
              <a:ea typeface="Cabin"/>
              <a:cs typeface="Cabin"/>
              <a:sym typeface="Cabin"/>
            </a:endParaRPr>
          </a:p>
          <a:p>
            <a:pPr indent="0" lvl="0" marL="68580" rtl="0">
              <a:lnSpc>
                <a:spcPct val="90000"/>
              </a:lnSpc>
              <a:spcBef>
                <a:spcPts val="700"/>
              </a:spcBef>
              <a:spcAft>
                <a:spcPts val="0"/>
              </a:spcAft>
              <a:buClr>
                <a:srgbClr val="86CE24"/>
              </a:buClr>
              <a:buSzPts val="1700"/>
              <a:buFont typeface="Noto Sans Symbols"/>
              <a:buNone/>
            </a:pPr>
            <a:r>
              <a:rPr b="0" lang="en" sz="2000">
                <a:latin typeface="Cabin"/>
                <a:ea typeface="Cabin"/>
                <a:cs typeface="Cabin"/>
                <a:sym typeface="Cabin"/>
              </a:rPr>
              <a:t>             EIE Dept.,GIT.</a:t>
            </a:r>
            <a:endParaRPr b="0" sz="2000">
              <a:latin typeface="Cabin"/>
              <a:ea typeface="Cabin"/>
              <a:cs typeface="Cabin"/>
              <a:sym typeface="Cabin"/>
            </a:endParaRPr>
          </a:p>
          <a:p>
            <a:pPr indent="0" lvl="0" marL="68580" rtl="0">
              <a:lnSpc>
                <a:spcPct val="90000"/>
              </a:lnSpc>
              <a:spcBef>
                <a:spcPts val="700"/>
              </a:spcBef>
              <a:spcAft>
                <a:spcPts val="0"/>
              </a:spcAft>
              <a:buClr>
                <a:srgbClr val="86CE24"/>
              </a:buClr>
              <a:buSzPts val="1700"/>
              <a:buFont typeface="Noto Sans Symbols"/>
              <a:buNone/>
            </a:pPr>
            <a:r>
              <a:t/>
            </a:r>
            <a:endParaRPr b="0" sz="2000">
              <a:latin typeface="Cabin"/>
              <a:ea typeface="Cabin"/>
              <a:cs typeface="Cabin"/>
              <a:sym typeface="Cabin"/>
            </a:endParaRPr>
          </a:p>
          <a:p>
            <a:pPr indent="0" lvl="0" marL="68580" rtl="0">
              <a:lnSpc>
                <a:spcPct val="90000"/>
              </a:lnSpc>
              <a:spcBef>
                <a:spcPts val="700"/>
              </a:spcBef>
              <a:spcAft>
                <a:spcPts val="0"/>
              </a:spcAft>
              <a:buClr>
                <a:srgbClr val="86CE24"/>
              </a:buClr>
              <a:buSzPts val="1700"/>
              <a:buFont typeface="Noto Sans Symbols"/>
              <a:buNone/>
            </a:pPr>
            <a:r>
              <a:t/>
            </a:r>
            <a:endParaRPr b="0" sz="2000">
              <a:latin typeface="Cabin"/>
              <a:ea typeface="Cabin"/>
              <a:cs typeface="Cabin"/>
              <a:sym typeface="Cabin"/>
            </a:endParaRPr>
          </a:p>
          <a:p>
            <a:pPr indent="0" lvl="0" marL="68580" rtl="0">
              <a:lnSpc>
                <a:spcPct val="90000"/>
              </a:lnSpc>
              <a:spcBef>
                <a:spcPts val="700"/>
              </a:spcBef>
              <a:spcAft>
                <a:spcPts val="0"/>
              </a:spcAft>
              <a:buClr>
                <a:srgbClr val="86CE24"/>
              </a:buClr>
              <a:buSzPts val="1700"/>
              <a:buFont typeface="Noto Sans Symbols"/>
              <a:buNone/>
            </a:pPr>
            <a:r>
              <a:rPr b="0" lang="en" sz="2000">
                <a:latin typeface="Cabin"/>
                <a:ea typeface="Cabin"/>
                <a:cs typeface="Cabin"/>
                <a:sym typeface="Cabin"/>
              </a:rPr>
              <a:t>Members:     Abhishek Yanamandra     (1210414361)</a:t>
            </a:r>
            <a:endParaRPr b="0" sz="2000">
              <a:latin typeface="Cabin"/>
              <a:ea typeface="Cabin"/>
              <a:cs typeface="Cabin"/>
              <a:sym typeface="Cabin"/>
            </a:endParaRPr>
          </a:p>
          <a:p>
            <a:pPr indent="0" lvl="0" marL="68580" rtl="0">
              <a:lnSpc>
                <a:spcPct val="90000"/>
              </a:lnSpc>
              <a:spcBef>
                <a:spcPts val="700"/>
              </a:spcBef>
              <a:spcAft>
                <a:spcPts val="0"/>
              </a:spcAft>
              <a:buClr>
                <a:srgbClr val="86CE24"/>
              </a:buClr>
              <a:buSzPts val="1700"/>
              <a:buFont typeface="Noto Sans Symbols"/>
              <a:buNone/>
            </a:pPr>
            <a:r>
              <a:rPr b="0" lang="en" sz="2000">
                <a:latin typeface="Cabin"/>
                <a:ea typeface="Cabin"/>
                <a:cs typeface="Cabin"/>
                <a:sym typeface="Cabin"/>
              </a:rPr>
              <a:t>	    		 Bhamidipati Manaswini   (1210414307)</a:t>
            </a:r>
            <a:endParaRPr b="0" sz="2000">
              <a:latin typeface="Cabin"/>
              <a:ea typeface="Cabin"/>
              <a:cs typeface="Cabin"/>
              <a:sym typeface="Cabin"/>
            </a:endParaRPr>
          </a:p>
          <a:p>
            <a:pPr indent="0" lvl="0" marL="68580" rtl="0">
              <a:lnSpc>
                <a:spcPct val="90000"/>
              </a:lnSpc>
              <a:spcBef>
                <a:spcPts val="700"/>
              </a:spcBef>
              <a:spcAft>
                <a:spcPts val="0"/>
              </a:spcAft>
              <a:buClr>
                <a:srgbClr val="86CE24"/>
              </a:buClr>
              <a:buSzPts val="1700"/>
              <a:buFont typeface="Noto Sans Symbols"/>
              <a:buNone/>
            </a:pPr>
            <a:r>
              <a:rPr b="0" lang="en" sz="2000">
                <a:latin typeface="Cabin"/>
                <a:ea typeface="Cabin"/>
                <a:cs typeface="Cabin"/>
                <a:sym typeface="Cabin"/>
              </a:rPr>
              <a:t>	     		 Pemmaraju Sai Ravi Teja  (1210414336)</a:t>
            </a:r>
            <a:endParaRPr b="0" sz="2000">
              <a:latin typeface="Cabin"/>
              <a:ea typeface="Cabin"/>
              <a:cs typeface="Cabin"/>
              <a:sym typeface="Cabin"/>
            </a:endParaRPr>
          </a:p>
          <a:p>
            <a:pPr indent="0" lvl="0" marL="68580" rtl="0">
              <a:lnSpc>
                <a:spcPct val="90000"/>
              </a:lnSpc>
              <a:spcBef>
                <a:spcPts val="700"/>
              </a:spcBef>
              <a:spcAft>
                <a:spcPts val="0"/>
              </a:spcAft>
              <a:buClr>
                <a:srgbClr val="86CE24"/>
              </a:buClr>
              <a:buSzPts val="1700"/>
              <a:buFont typeface="Noto Sans Symbols"/>
              <a:buNone/>
            </a:pPr>
            <a:r>
              <a:rPr b="0" lang="en" sz="2000">
                <a:latin typeface="Cabin"/>
                <a:ea typeface="Cabin"/>
                <a:cs typeface="Cabin"/>
                <a:sym typeface="Cabin"/>
              </a:rPr>
              <a:t>	     		 Varanasi Rohit Kumar     (1210414366)</a:t>
            </a:r>
            <a:endParaRPr b="0" sz="2000">
              <a:latin typeface="Cabin"/>
              <a:ea typeface="Cabin"/>
              <a:cs typeface="Cabin"/>
              <a:sym typeface="Cabin"/>
            </a:endParaRPr>
          </a:p>
          <a:p>
            <a:pPr indent="0" lvl="0" marL="68580" rtl="0">
              <a:lnSpc>
                <a:spcPct val="90000"/>
              </a:lnSpc>
              <a:spcBef>
                <a:spcPts val="700"/>
              </a:spcBef>
              <a:spcAft>
                <a:spcPts val="0"/>
              </a:spcAft>
              <a:buClr>
                <a:srgbClr val="86CE24"/>
              </a:buClr>
              <a:buSzPts val="1700"/>
              <a:buFont typeface="Noto Sans Symbols"/>
              <a:buNone/>
            </a:pPr>
            <a:r>
              <a:rPr b="0" lang="en" sz="2000">
                <a:latin typeface="Cabin"/>
                <a:ea typeface="Cabin"/>
                <a:cs typeface="Cabin"/>
                <a:sym typeface="Cabin"/>
              </a:rPr>
              <a:t>	    		 Narnam Sai Maheedhar  (1210414334)</a:t>
            </a:r>
            <a:endParaRPr b="0" sz="2000">
              <a:latin typeface="Cabin"/>
              <a:ea typeface="Cabin"/>
              <a:cs typeface="Cabin"/>
              <a:sym typeface="Cabin"/>
            </a:endParaRPr>
          </a:p>
          <a:p>
            <a:pPr indent="-166370" lvl="0" marL="342900" rtl="0">
              <a:lnSpc>
                <a:spcPct val="90000"/>
              </a:lnSpc>
              <a:spcBef>
                <a:spcPts val="700"/>
              </a:spcBef>
              <a:spcAft>
                <a:spcPts val="0"/>
              </a:spcAft>
              <a:buClr>
                <a:srgbClr val="86CE24"/>
              </a:buClr>
              <a:buSzPts val="1700"/>
              <a:buFont typeface="Noto Sans Symbols"/>
              <a:buNone/>
            </a:pPr>
            <a:r>
              <a:t/>
            </a:r>
            <a:endParaRPr b="0" sz="2000">
              <a:latin typeface="Cabin"/>
              <a:ea typeface="Cabin"/>
              <a:cs typeface="Cabin"/>
              <a:sym typeface="Cabin"/>
            </a:endParaRPr>
          </a:p>
          <a:p>
            <a:pPr indent="0" lvl="0" marL="0">
              <a:spcBef>
                <a:spcPts val="0"/>
              </a:spcBef>
              <a:spcAft>
                <a:spcPts val="0"/>
              </a:spcAft>
              <a:buNone/>
            </a:pPr>
            <a:r>
              <a:t/>
            </a:r>
            <a:endParaRPr/>
          </a:p>
        </p:txBody>
      </p:sp>
      <p:sp>
        <p:nvSpPr>
          <p:cNvPr id="285" name="Shape 285"/>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Shape 467"/>
          <p:cNvSpPr txBox="1"/>
          <p:nvPr>
            <p:ph type="title"/>
          </p:nvPr>
        </p:nvSpPr>
        <p:spPr>
          <a:xfrm>
            <a:off x="1303750" y="653583"/>
            <a:ext cx="7030500" cy="11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Transmitter Circuit with Arduino</a:t>
            </a:r>
            <a:endParaRPr/>
          </a:p>
        </p:txBody>
      </p:sp>
      <p:sp>
        <p:nvSpPr>
          <p:cNvPr id="468" name="Shape 468"/>
          <p:cNvSpPr txBox="1"/>
          <p:nvPr>
            <p:ph idx="1" type="body"/>
          </p:nvPr>
        </p:nvSpPr>
        <p:spPr>
          <a:xfrm>
            <a:off x="5248750" y="2135333"/>
            <a:ext cx="3085500" cy="2899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Pins Connected:</a:t>
            </a:r>
            <a:endParaRPr/>
          </a:p>
          <a:p>
            <a:pPr indent="0" lvl="0" marL="0" rtl="0">
              <a:spcBef>
                <a:spcPts val="1600"/>
              </a:spcBef>
              <a:spcAft>
                <a:spcPts val="0"/>
              </a:spcAft>
              <a:buNone/>
            </a:pPr>
            <a:r>
              <a:rPr lang="en"/>
              <a:t>Arduino(+5V) -&gt; TX Vcc, Temp (VCC)</a:t>
            </a:r>
            <a:endParaRPr/>
          </a:p>
          <a:p>
            <a:pPr indent="0" lvl="0" marL="0" rtl="0">
              <a:spcBef>
                <a:spcPts val="1600"/>
              </a:spcBef>
              <a:spcAft>
                <a:spcPts val="0"/>
              </a:spcAft>
              <a:buNone/>
            </a:pPr>
            <a:r>
              <a:rPr lang="en"/>
              <a:t>Arduino(GND) -&gt; TX GND, Temp(GND)</a:t>
            </a:r>
            <a:endParaRPr/>
          </a:p>
          <a:p>
            <a:pPr indent="0" lvl="0" marL="0" rtl="0">
              <a:spcBef>
                <a:spcPts val="1600"/>
              </a:spcBef>
              <a:spcAft>
                <a:spcPts val="0"/>
              </a:spcAft>
              <a:buNone/>
            </a:pPr>
            <a:r>
              <a:rPr lang="en"/>
              <a:t>Arduino(pin 12) -&gt; TX DATA</a:t>
            </a:r>
            <a:endParaRPr/>
          </a:p>
          <a:p>
            <a:pPr indent="0" lvl="0" marL="0" rtl="0">
              <a:spcBef>
                <a:spcPts val="1600"/>
              </a:spcBef>
              <a:spcAft>
                <a:spcPts val="1600"/>
              </a:spcAft>
              <a:buNone/>
            </a:pPr>
            <a:r>
              <a:rPr lang="en"/>
              <a:t>Arduino(A0) -&gt; Temp Sensor (Data)</a:t>
            </a:r>
            <a:endParaRPr/>
          </a:p>
        </p:txBody>
      </p:sp>
      <p:pic>
        <p:nvPicPr>
          <p:cNvPr id="469" name="Shape 469"/>
          <p:cNvPicPr preferRelativeResize="0"/>
          <p:nvPr/>
        </p:nvPicPr>
        <p:blipFill>
          <a:blip r:embed="rId3">
            <a:alphaModFix/>
          </a:blip>
          <a:stretch>
            <a:fillRect/>
          </a:stretch>
        </p:blipFill>
        <p:spPr>
          <a:xfrm>
            <a:off x="435900" y="1389111"/>
            <a:ext cx="3180375" cy="3645891"/>
          </a:xfrm>
          <a:prstGeom prst="rect">
            <a:avLst/>
          </a:prstGeom>
          <a:noFill/>
          <a:ln>
            <a:noFill/>
          </a:ln>
        </p:spPr>
      </p:pic>
      <p:sp>
        <p:nvSpPr>
          <p:cNvPr id="470" name="Shape 470"/>
          <p:cNvSpPr txBox="1"/>
          <p:nvPr/>
        </p:nvSpPr>
        <p:spPr>
          <a:xfrm>
            <a:off x="2527725" y="5035000"/>
            <a:ext cx="949500" cy="41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a:t>Image Source :</a:t>
            </a:r>
            <a:r>
              <a:rPr lang="en" sz="600" u="sng">
                <a:solidFill>
                  <a:schemeClr val="hlink"/>
                </a:solidFill>
                <a:hlinkClick r:id="rId4"/>
              </a:rPr>
              <a:t>Link</a:t>
            </a:r>
            <a:endParaRPr sz="600"/>
          </a:p>
        </p:txBody>
      </p:sp>
      <p:pic>
        <p:nvPicPr>
          <p:cNvPr id="471" name="Shape 471"/>
          <p:cNvPicPr preferRelativeResize="0"/>
          <p:nvPr/>
        </p:nvPicPr>
        <p:blipFill rotWithShape="1">
          <a:blip r:embed="rId5">
            <a:alphaModFix/>
          </a:blip>
          <a:srcRect b="28876" l="13219" r="62541" t="28876"/>
          <a:stretch/>
        </p:blipFill>
        <p:spPr>
          <a:xfrm>
            <a:off x="3912275" y="1389111"/>
            <a:ext cx="678550" cy="1263889"/>
          </a:xfrm>
          <a:prstGeom prst="rect">
            <a:avLst/>
          </a:prstGeom>
          <a:noFill/>
          <a:ln>
            <a:noFill/>
          </a:ln>
        </p:spPr>
      </p:pic>
      <p:sp>
        <p:nvSpPr>
          <p:cNvPr id="472" name="Shape 472"/>
          <p:cNvSpPr/>
          <p:nvPr/>
        </p:nvSpPr>
        <p:spPr>
          <a:xfrm>
            <a:off x="3254650" y="2594528"/>
            <a:ext cx="847225" cy="2387865"/>
          </a:xfrm>
          <a:custGeom>
            <a:pathLst>
              <a:path extrusionOk="0" h="85964" w="33889">
                <a:moveTo>
                  <a:pt x="0" y="85964"/>
                </a:moveTo>
                <a:lnTo>
                  <a:pt x="33063" y="85964"/>
                </a:lnTo>
                <a:lnTo>
                  <a:pt x="33889" y="0"/>
                </a:lnTo>
                <a:lnTo>
                  <a:pt x="33476" y="85964"/>
                </a:lnTo>
                <a:close/>
              </a:path>
            </a:pathLst>
          </a:custGeom>
          <a:solidFill>
            <a:srgbClr val="FF0000"/>
          </a:solidFill>
          <a:ln cap="flat" cmpd="sng" w="38100">
            <a:solidFill>
              <a:srgbClr val="FF0000"/>
            </a:solidFill>
            <a:prstDash val="solid"/>
            <a:round/>
            <a:headEnd len="med" w="med" type="none"/>
            <a:tailEnd len="med" w="med" type="none"/>
          </a:ln>
        </p:spPr>
      </p:sp>
      <p:sp>
        <p:nvSpPr>
          <p:cNvPr id="473" name="Shape 473"/>
          <p:cNvSpPr/>
          <p:nvPr/>
        </p:nvSpPr>
        <p:spPr>
          <a:xfrm>
            <a:off x="3347625" y="2617500"/>
            <a:ext cx="1188200" cy="2181200"/>
          </a:xfrm>
          <a:custGeom>
            <a:pathLst>
              <a:path extrusionOk="0" h="78524" w="47528">
                <a:moveTo>
                  <a:pt x="0" y="78524"/>
                </a:moveTo>
                <a:lnTo>
                  <a:pt x="46702" y="78524"/>
                </a:lnTo>
                <a:lnTo>
                  <a:pt x="45049" y="0"/>
                </a:lnTo>
                <a:lnTo>
                  <a:pt x="47528" y="78524"/>
                </a:lnTo>
                <a:close/>
              </a:path>
            </a:pathLst>
          </a:custGeom>
          <a:solidFill>
            <a:schemeClr val="lt2"/>
          </a:solidFill>
          <a:ln cap="flat" cmpd="sng" w="38100">
            <a:solidFill>
              <a:srgbClr val="000000"/>
            </a:solidFill>
            <a:prstDash val="solid"/>
            <a:round/>
            <a:headEnd len="med" w="med" type="none"/>
            <a:tailEnd len="med" w="med" type="none"/>
          </a:ln>
        </p:spPr>
      </p:sp>
      <p:sp>
        <p:nvSpPr>
          <p:cNvPr id="474" name="Shape 474"/>
          <p:cNvSpPr/>
          <p:nvPr/>
        </p:nvSpPr>
        <p:spPr>
          <a:xfrm>
            <a:off x="2366075" y="2606000"/>
            <a:ext cx="2056100" cy="2135312"/>
          </a:xfrm>
          <a:custGeom>
            <a:pathLst>
              <a:path extrusionOk="0" h="76872" w="82244">
                <a:moveTo>
                  <a:pt x="79765" y="0"/>
                </a:moveTo>
                <a:lnTo>
                  <a:pt x="81418" y="75632"/>
                </a:lnTo>
                <a:lnTo>
                  <a:pt x="0" y="76459"/>
                </a:lnTo>
                <a:lnTo>
                  <a:pt x="413" y="71086"/>
                </a:lnTo>
                <a:lnTo>
                  <a:pt x="413" y="76872"/>
                </a:lnTo>
                <a:lnTo>
                  <a:pt x="82244" y="75219"/>
                </a:lnTo>
                <a:close/>
              </a:path>
            </a:pathLst>
          </a:custGeom>
          <a:solidFill>
            <a:schemeClr val="lt2"/>
          </a:solidFill>
          <a:ln cap="flat" cmpd="sng" w="28575">
            <a:solidFill>
              <a:srgbClr val="FF9900"/>
            </a:solidFill>
            <a:prstDash val="solid"/>
            <a:round/>
            <a:headEnd len="med" w="med" type="none"/>
            <a:tailEnd len="med" w="med" type="none"/>
          </a:ln>
        </p:spPr>
      </p:sp>
      <p:sp>
        <p:nvSpPr>
          <p:cNvPr id="475" name="Shape 475"/>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txBox="1"/>
          <p:nvPr>
            <p:ph type="title"/>
          </p:nvPr>
        </p:nvSpPr>
        <p:spPr>
          <a:xfrm>
            <a:off x="1303800" y="665083"/>
            <a:ext cx="7030500" cy="11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Receiver Circuit with Arduino</a:t>
            </a:r>
            <a:endParaRPr/>
          </a:p>
        </p:txBody>
      </p:sp>
      <p:sp>
        <p:nvSpPr>
          <p:cNvPr id="481" name="Shape 481"/>
          <p:cNvSpPr txBox="1"/>
          <p:nvPr>
            <p:ph idx="1" type="body"/>
          </p:nvPr>
        </p:nvSpPr>
        <p:spPr>
          <a:xfrm>
            <a:off x="5682700" y="1848278"/>
            <a:ext cx="2506800" cy="322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Pins Connected:</a:t>
            </a:r>
            <a:endParaRPr b="1"/>
          </a:p>
          <a:p>
            <a:pPr indent="0" lvl="0" marL="0" rtl="0">
              <a:spcBef>
                <a:spcPts val="1600"/>
              </a:spcBef>
              <a:spcAft>
                <a:spcPts val="0"/>
              </a:spcAft>
              <a:buNone/>
            </a:pPr>
            <a:r>
              <a:rPr lang="en"/>
              <a:t>Arduino(+5V) -&gt; RX Vcc</a:t>
            </a:r>
            <a:endParaRPr/>
          </a:p>
          <a:p>
            <a:pPr indent="0" lvl="0" marL="0" rtl="0">
              <a:spcBef>
                <a:spcPts val="1600"/>
              </a:spcBef>
              <a:spcAft>
                <a:spcPts val="0"/>
              </a:spcAft>
              <a:buNone/>
            </a:pPr>
            <a:r>
              <a:rPr lang="en"/>
              <a:t>Arduino(GND) -&gt; RX GND</a:t>
            </a:r>
            <a:endParaRPr/>
          </a:p>
          <a:p>
            <a:pPr indent="0" lvl="0" marL="0" rtl="0">
              <a:spcBef>
                <a:spcPts val="1600"/>
              </a:spcBef>
              <a:spcAft>
                <a:spcPts val="1600"/>
              </a:spcAft>
              <a:buNone/>
            </a:pPr>
            <a:r>
              <a:rPr lang="en"/>
              <a:t>Arduino(pin 12) -&gt; RX DATA</a:t>
            </a:r>
            <a:endParaRPr/>
          </a:p>
        </p:txBody>
      </p:sp>
      <p:pic>
        <p:nvPicPr>
          <p:cNvPr id="482" name="Shape 482"/>
          <p:cNvPicPr preferRelativeResize="0"/>
          <p:nvPr/>
        </p:nvPicPr>
        <p:blipFill>
          <a:blip r:embed="rId3">
            <a:alphaModFix/>
          </a:blip>
          <a:stretch>
            <a:fillRect/>
          </a:stretch>
        </p:blipFill>
        <p:spPr>
          <a:xfrm>
            <a:off x="1303800" y="1572778"/>
            <a:ext cx="2663774" cy="3375194"/>
          </a:xfrm>
          <a:prstGeom prst="rect">
            <a:avLst/>
          </a:prstGeom>
          <a:noFill/>
          <a:ln>
            <a:noFill/>
          </a:ln>
        </p:spPr>
      </p:pic>
      <p:sp>
        <p:nvSpPr>
          <p:cNvPr id="483" name="Shape 483"/>
          <p:cNvSpPr txBox="1"/>
          <p:nvPr/>
        </p:nvSpPr>
        <p:spPr>
          <a:xfrm>
            <a:off x="1995038" y="5069611"/>
            <a:ext cx="1281300" cy="32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u="sng">
                <a:solidFill>
                  <a:schemeClr val="hlink"/>
                </a:solidFill>
                <a:hlinkClick r:id="rId4"/>
              </a:rPr>
              <a:t>Image Source</a:t>
            </a:r>
            <a:endParaRPr sz="600"/>
          </a:p>
        </p:txBody>
      </p:sp>
      <p:sp>
        <p:nvSpPr>
          <p:cNvPr id="484" name="Shape 484"/>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1303800" y="665083"/>
            <a:ext cx="7030500" cy="11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Our Circuit and Test Bed (TX + RX)</a:t>
            </a:r>
            <a:endParaRPr/>
          </a:p>
        </p:txBody>
      </p:sp>
      <p:sp>
        <p:nvSpPr>
          <p:cNvPr id="490" name="Shape 490"/>
          <p:cNvSpPr txBox="1"/>
          <p:nvPr>
            <p:ph idx="1" type="body"/>
          </p:nvPr>
        </p:nvSpPr>
        <p:spPr>
          <a:xfrm>
            <a:off x="6426600" y="1556639"/>
            <a:ext cx="2397000" cy="384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Parts:</a:t>
            </a:r>
            <a:endParaRPr b="1"/>
          </a:p>
          <a:p>
            <a:pPr indent="0" lvl="0" marL="0" rtl="0">
              <a:spcBef>
                <a:spcPts val="1600"/>
              </a:spcBef>
              <a:spcAft>
                <a:spcPts val="0"/>
              </a:spcAft>
              <a:buNone/>
            </a:pPr>
            <a:r>
              <a:rPr lang="en"/>
              <a:t>   RX Receiver</a:t>
            </a:r>
            <a:endParaRPr/>
          </a:p>
          <a:p>
            <a:pPr indent="0" lvl="0" marL="0" rtl="0">
              <a:spcBef>
                <a:spcPts val="1600"/>
              </a:spcBef>
              <a:spcAft>
                <a:spcPts val="0"/>
              </a:spcAft>
              <a:buNone/>
            </a:pPr>
            <a:r>
              <a:rPr lang="en"/>
              <a:t>   RX Transmitter</a:t>
            </a:r>
            <a:endParaRPr/>
          </a:p>
          <a:p>
            <a:pPr indent="0" lvl="0" marL="0" rtl="0">
              <a:spcBef>
                <a:spcPts val="1600"/>
              </a:spcBef>
              <a:spcAft>
                <a:spcPts val="0"/>
              </a:spcAft>
              <a:buNone/>
            </a:pPr>
            <a:r>
              <a:rPr lang="en"/>
              <a:t>   Temp. Sensor(DHT11)</a:t>
            </a:r>
            <a:endParaRPr/>
          </a:p>
          <a:p>
            <a:pPr indent="0" lvl="0" marL="0" rtl="0">
              <a:spcBef>
                <a:spcPts val="1600"/>
              </a:spcBef>
              <a:spcAft>
                <a:spcPts val="1600"/>
              </a:spcAft>
              <a:buNone/>
            </a:pPr>
            <a:r>
              <a:rPr lang="en"/>
              <a:t>   Arduino UNO R3 x2</a:t>
            </a:r>
            <a:endParaRPr/>
          </a:p>
        </p:txBody>
      </p:sp>
      <p:pic>
        <p:nvPicPr>
          <p:cNvPr id="491" name="Shape 491"/>
          <p:cNvPicPr preferRelativeResize="0"/>
          <p:nvPr/>
        </p:nvPicPr>
        <p:blipFill rotWithShape="1">
          <a:blip r:embed="rId3">
            <a:alphaModFix/>
          </a:blip>
          <a:srcRect b="8601" l="3524" r="17982" t="19482"/>
          <a:stretch/>
        </p:blipFill>
        <p:spPr>
          <a:xfrm>
            <a:off x="919600" y="1614028"/>
            <a:ext cx="5248727" cy="3850142"/>
          </a:xfrm>
          <a:prstGeom prst="rect">
            <a:avLst/>
          </a:prstGeom>
          <a:noFill/>
          <a:ln>
            <a:noFill/>
          </a:ln>
        </p:spPr>
      </p:pic>
      <p:cxnSp>
        <p:nvCxnSpPr>
          <p:cNvPr id="492" name="Shape 492"/>
          <p:cNvCxnSpPr/>
          <p:nvPr/>
        </p:nvCxnSpPr>
        <p:spPr>
          <a:xfrm>
            <a:off x="5279750" y="2433806"/>
            <a:ext cx="1384500" cy="1170900"/>
          </a:xfrm>
          <a:prstGeom prst="straightConnector1">
            <a:avLst/>
          </a:prstGeom>
          <a:noFill/>
          <a:ln cap="flat" cmpd="sng" w="28575">
            <a:solidFill>
              <a:srgbClr val="FF9900"/>
            </a:solidFill>
            <a:prstDash val="solid"/>
            <a:round/>
            <a:headEnd len="med" w="med" type="none"/>
            <a:tailEnd len="med" w="med" type="triangle"/>
          </a:ln>
        </p:spPr>
      </p:cxnSp>
      <p:cxnSp>
        <p:nvCxnSpPr>
          <p:cNvPr id="493" name="Shape 493"/>
          <p:cNvCxnSpPr/>
          <p:nvPr/>
        </p:nvCxnSpPr>
        <p:spPr>
          <a:xfrm>
            <a:off x="3719600" y="3421111"/>
            <a:ext cx="2882700" cy="287100"/>
          </a:xfrm>
          <a:prstGeom prst="straightConnector1">
            <a:avLst/>
          </a:prstGeom>
          <a:noFill/>
          <a:ln cap="flat" cmpd="sng" w="28575">
            <a:solidFill>
              <a:srgbClr val="FF9900"/>
            </a:solidFill>
            <a:prstDash val="solid"/>
            <a:round/>
            <a:headEnd len="med" w="med" type="none"/>
            <a:tailEnd len="med" w="med" type="triangle"/>
          </a:ln>
        </p:spPr>
      </p:cxnSp>
      <p:cxnSp>
        <p:nvCxnSpPr>
          <p:cNvPr id="494" name="Shape 494"/>
          <p:cNvCxnSpPr/>
          <p:nvPr/>
        </p:nvCxnSpPr>
        <p:spPr>
          <a:xfrm flipH="1" rot="10800000">
            <a:off x="3471625" y="2778306"/>
            <a:ext cx="3099600" cy="1986000"/>
          </a:xfrm>
          <a:prstGeom prst="straightConnector1">
            <a:avLst/>
          </a:prstGeom>
          <a:noFill/>
          <a:ln cap="flat" cmpd="sng" w="28575">
            <a:solidFill>
              <a:srgbClr val="FF9900"/>
            </a:solidFill>
            <a:prstDash val="solid"/>
            <a:round/>
            <a:headEnd len="med" w="med" type="none"/>
            <a:tailEnd len="med" w="med" type="triangle"/>
          </a:ln>
        </p:spPr>
      </p:cxnSp>
      <p:cxnSp>
        <p:nvCxnSpPr>
          <p:cNvPr id="495" name="Shape 495"/>
          <p:cNvCxnSpPr/>
          <p:nvPr/>
        </p:nvCxnSpPr>
        <p:spPr>
          <a:xfrm flipH="1" rot="10800000">
            <a:off x="3058325" y="3214322"/>
            <a:ext cx="3543900" cy="1010400"/>
          </a:xfrm>
          <a:prstGeom prst="straightConnector1">
            <a:avLst/>
          </a:prstGeom>
          <a:noFill/>
          <a:ln cap="flat" cmpd="sng" w="28575">
            <a:solidFill>
              <a:srgbClr val="FF9900"/>
            </a:solidFill>
            <a:prstDash val="solid"/>
            <a:round/>
            <a:headEnd len="med" w="med" type="none"/>
            <a:tailEnd len="med" w="med" type="triangle"/>
          </a:ln>
        </p:spPr>
      </p:cxnSp>
      <p:cxnSp>
        <p:nvCxnSpPr>
          <p:cNvPr id="496" name="Shape 496"/>
          <p:cNvCxnSpPr/>
          <p:nvPr/>
        </p:nvCxnSpPr>
        <p:spPr>
          <a:xfrm flipH="1" rot="10800000">
            <a:off x="5724050" y="2296039"/>
            <a:ext cx="857700" cy="815100"/>
          </a:xfrm>
          <a:prstGeom prst="straightConnector1">
            <a:avLst/>
          </a:prstGeom>
          <a:noFill/>
          <a:ln cap="flat" cmpd="sng" w="28575">
            <a:solidFill>
              <a:srgbClr val="FF9900"/>
            </a:solidFill>
            <a:prstDash val="solid"/>
            <a:round/>
            <a:headEnd len="med" w="med" type="none"/>
            <a:tailEnd len="med" w="med" type="triangle"/>
          </a:ln>
        </p:spPr>
      </p:cxnSp>
      <p:sp>
        <p:nvSpPr>
          <p:cNvPr id="497" name="Shape 497"/>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txBox="1"/>
          <p:nvPr>
            <p:ph type="title"/>
          </p:nvPr>
        </p:nvSpPr>
        <p:spPr>
          <a:xfrm>
            <a:off x="1303800" y="665083"/>
            <a:ext cx="7030500" cy="11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Method of Transmission and Reception</a:t>
            </a:r>
            <a:endParaRPr/>
          </a:p>
        </p:txBody>
      </p:sp>
      <p:sp>
        <p:nvSpPr>
          <p:cNvPr id="503" name="Shape 503"/>
          <p:cNvSpPr txBox="1"/>
          <p:nvPr>
            <p:ph idx="1" type="body"/>
          </p:nvPr>
        </p:nvSpPr>
        <p:spPr>
          <a:xfrm>
            <a:off x="1303800" y="1630194"/>
            <a:ext cx="6900000" cy="3145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latin typeface="Maven Pro"/>
                <a:ea typeface="Maven Pro"/>
                <a:cs typeface="Maven Pro"/>
                <a:sym typeface="Maven Pro"/>
              </a:rPr>
              <a:t>At Receiver:</a:t>
            </a:r>
            <a:endParaRPr b="1">
              <a:latin typeface="Maven Pro"/>
              <a:ea typeface="Maven Pro"/>
              <a:cs typeface="Maven Pro"/>
              <a:sym typeface="Maven Pro"/>
            </a:endParaRPr>
          </a:p>
          <a:p>
            <a:pPr indent="-311150" lvl="0" marL="457200" rtl="0">
              <a:spcBef>
                <a:spcPts val="1600"/>
              </a:spcBef>
              <a:spcAft>
                <a:spcPts val="0"/>
              </a:spcAft>
              <a:buSzPts val="1300"/>
              <a:buFont typeface="Maven Pro"/>
              <a:buAutoNum type="arabicPeriod"/>
            </a:pPr>
            <a:r>
              <a:rPr lang="en">
                <a:latin typeface="Maven Pro"/>
                <a:ea typeface="Maven Pro"/>
                <a:cs typeface="Maven Pro"/>
                <a:sym typeface="Maven Pro"/>
              </a:rPr>
              <a:t>Humidity and Temperature is collected every 5secs from the DHT11 sensor and stored in a double type variable.</a:t>
            </a:r>
            <a:endParaRPr>
              <a:latin typeface="Maven Pro"/>
              <a:ea typeface="Maven Pro"/>
              <a:cs typeface="Maven Pro"/>
              <a:sym typeface="Maven Pro"/>
            </a:endParaRPr>
          </a:p>
          <a:p>
            <a:pPr indent="-311150" lvl="0" marL="457200" rtl="0">
              <a:spcBef>
                <a:spcPts val="0"/>
              </a:spcBef>
              <a:spcAft>
                <a:spcPts val="0"/>
              </a:spcAft>
              <a:buSzPts val="1300"/>
              <a:buFont typeface="Maven Pro"/>
              <a:buAutoNum type="arabicPeriod"/>
            </a:pPr>
            <a:r>
              <a:rPr lang="en">
                <a:latin typeface="Maven Pro"/>
                <a:ea typeface="Maven Pro"/>
                <a:cs typeface="Maven Pro"/>
                <a:sym typeface="Maven Pro"/>
              </a:rPr>
              <a:t>The double is converted into a double-&gt;String-&gt;Char*[16bits for 2 digits each].</a:t>
            </a:r>
            <a:endParaRPr>
              <a:latin typeface="Maven Pro"/>
              <a:ea typeface="Maven Pro"/>
              <a:cs typeface="Maven Pro"/>
              <a:sym typeface="Maven Pro"/>
            </a:endParaRPr>
          </a:p>
          <a:p>
            <a:pPr indent="-311150" lvl="0" marL="457200" rtl="0">
              <a:spcBef>
                <a:spcPts val="0"/>
              </a:spcBef>
              <a:spcAft>
                <a:spcPts val="0"/>
              </a:spcAft>
              <a:buSzPts val="1300"/>
              <a:buFont typeface="Maven Pro"/>
              <a:buAutoNum type="arabicPeriod"/>
            </a:pPr>
            <a:r>
              <a:rPr lang="en">
                <a:latin typeface="Maven Pro"/>
                <a:ea typeface="Maven Pro"/>
                <a:cs typeface="Maven Pro"/>
                <a:sym typeface="Maven Pro"/>
              </a:rPr>
              <a:t>The CharArray[16+16=32bits] of both the values are concatenated and transmitted via RF Transmitter at a speed 1Kbps speed.</a:t>
            </a:r>
            <a:endParaRPr>
              <a:latin typeface="Maven Pro"/>
              <a:ea typeface="Maven Pro"/>
              <a:cs typeface="Maven Pro"/>
              <a:sym typeface="Maven Pro"/>
            </a:endParaRPr>
          </a:p>
          <a:p>
            <a:pPr indent="0" lvl="0" marL="0" rtl="0">
              <a:spcBef>
                <a:spcPts val="1600"/>
              </a:spcBef>
              <a:spcAft>
                <a:spcPts val="0"/>
              </a:spcAft>
              <a:buNone/>
            </a:pPr>
            <a:r>
              <a:rPr b="1" lang="en">
                <a:latin typeface="Maven Pro"/>
                <a:ea typeface="Maven Pro"/>
                <a:cs typeface="Maven Pro"/>
                <a:sym typeface="Maven Pro"/>
              </a:rPr>
              <a:t>At Transmitter:</a:t>
            </a:r>
            <a:endParaRPr b="1">
              <a:latin typeface="Maven Pro"/>
              <a:ea typeface="Maven Pro"/>
              <a:cs typeface="Maven Pro"/>
              <a:sym typeface="Maven Pro"/>
            </a:endParaRPr>
          </a:p>
          <a:p>
            <a:pPr indent="-311150" lvl="0" marL="457200" rtl="0">
              <a:spcBef>
                <a:spcPts val="1600"/>
              </a:spcBef>
              <a:spcAft>
                <a:spcPts val="0"/>
              </a:spcAft>
              <a:buSzPts val="1300"/>
              <a:buFont typeface="Maven Pro"/>
              <a:buAutoNum type="arabicPeriod"/>
            </a:pPr>
            <a:r>
              <a:rPr lang="en">
                <a:latin typeface="Maven Pro"/>
                <a:ea typeface="Maven Pro"/>
                <a:cs typeface="Maven Pro"/>
                <a:sym typeface="Maven Pro"/>
              </a:rPr>
              <a:t>The Char(ASCII) is received and converted back into double or String as required.</a:t>
            </a:r>
            <a:endParaRPr>
              <a:latin typeface="Maven Pro"/>
              <a:ea typeface="Maven Pro"/>
              <a:cs typeface="Maven Pro"/>
              <a:sym typeface="Maven Pro"/>
            </a:endParaRPr>
          </a:p>
          <a:p>
            <a:pPr indent="-311150" lvl="0" marL="457200" rtl="0">
              <a:spcBef>
                <a:spcPts val="0"/>
              </a:spcBef>
              <a:spcAft>
                <a:spcPts val="0"/>
              </a:spcAft>
              <a:buSzPts val="1300"/>
              <a:buFont typeface="Maven Pro"/>
              <a:buAutoNum type="arabicPeriod"/>
            </a:pPr>
            <a:r>
              <a:rPr lang="en">
                <a:latin typeface="Maven Pro"/>
                <a:ea typeface="Maven Pro"/>
                <a:cs typeface="Maven Pro"/>
                <a:sym typeface="Maven Pro"/>
              </a:rPr>
              <a:t>The required data is displayed and the unwanted data is ignored.</a:t>
            </a:r>
            <a:endParaRPr>
              <a:latin typeface="Maven Pro"/>
              <a:ea typeface="Maven Pro"/>
              <a:cs typeface="Maven Pro"/>
              <a:sym typeface="Maven Pro"/>
            </a:endParaRPr>
          </a:p>
        </p:txBody>
      </p:sp>
      <p:sp>
        <p:nvSpPr>
          <p:cNvPr id="504" name="Shape 504"/>
          <p:cNvSpPr/>
          <p:nvPr/>
        </p:nvSpPr>
        <p:spPr>
          <a:xfrm>
            <a:off x="1518825" y="4959444"/>
            <a:ext cx="2779500" cy="48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Shape 505"/>
          <p:cNvSpPr/>
          <p:nvPr/>
        </p:nvSpPr>
        <p:spPr>
          <a:xfrm>
            <a:off x="4298325" y="4959444"/>
            <a:ext cx="2779500" cy="48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Shape 506"/>
          <p:cNvSpPr txBox="1"/>
          <p:nvPr/>
        </p:nvSpPr>
        <p:spPr>
          <a:xfrm>
            <a:off x="1647975" y="5051444"/>
            <a:ext cx="2521200" cy="29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16 bits of humidity data</a:t>
            </a:r>
            <a:endParaRPr/>
          </a:p>
        </p:txBody>
      </p:sp>
      <p:sp>
        <p:nvSpPr>
          <p:cNvPr id="507" name="Shape 507"/>
          <p:cNvSpPr txBox="1"/>
          <p:nvPr/>
        </p:nvSpPr>
        <p:spPr>
          <a:xfrm>
            <a:off x="4427475" y="5051444"/>
            <a:ext cx="2521200" cy="29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16 bits of temperature data</a:t>
            </a:r>
            <a:endParaRPr/>
          </a:p>
        </p:txBody>
      </p:sp>
      <p:sp>
        <p:nvSpPr>
          <p:cNvPr id="508" name="Shape 508"/>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ph type="title"/>
          </p:nvPr>
        </p:nvSpPr>
        <p:spPr>
          <a:xfrm>
            <a:off x="1303800" y="665083"/>
            <a:ext cx="7030500" cy="11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Our Results: RX Serial Monitor at</a:t>
            </a:r>
            <a:endParaRPr/>
          </a:p>
          <a:p>
            <a:pPr indent="0" lvl="0" marL="0" rtl="0">
              <a:spcBef>
                <a:spcPts val="0"/>
              </a:spcBef>
              <a:spcAft>
                <a:spcPts val="0"/>
              </a:spcAft>
              <a:buNone/>
            </a:pPr>
            <a:r>
              <a:rPr lang="en"/>
              <a:t> 9600 baudrate and 1000bps</a:t>
            </a:r>
            <a:endParaRPr/>
          </a:p>
        </p:txBody>
      </p:sp>
      <p:sp>
        <p:nvSpPr>
          <p:cNvPr id="514" name="Shape 514"/>
          <p:cNvSpPr txBox="1"/>
          <p:nvPr>
            <p:ph idx="1" type="body"/>
          </p:nvPr>
        </p:nvSpPr>
        <p:spPr>
          <a:xfrm>
            <a:off x="6529950" y="1792083"/>
            <a:ext cx="2448600" cy="813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a:t>The Data is transmitted every 5secs.</a:t>
            </a:r>
            <a:endParaRPr b="1"/>
          </a:p>
        </p:txBody>
      </p:sp>
      <p:pic>
        <p:nvPicPr>
          <p:cNvPr id="515" name="Shape 515"/>
          <p:cNvPicPr preferRelativeResize="0"/>
          <p:nvPr/>
        </p:nvPicPr>
        <p:blipFill rotWithShape="1">
          <a:blip r:embed="rId3">
            <a:alphaModFix/>
          </a:blip>
          <a:srcRect b="35917" l="16544" r="13647" t="0"/>
          <a:stretch/>
        </p:blipFill>
        <p:spPr>
          <a:xfrm>
            <a:off x="508225" y="1820139"/>
            <a:ext cx="5744700" cy="3662194"/>
          </a:xfrm>
          <a:prstGeom prst="rect">
            <a:avLst/>
          </a:prstGeom>
          <a:noFill/>
          <a:ln>
            <a:noFill/>
          </a:ln>
        </p:spPr>
      </p:pic>
      <p:sp>
        <p:nvSpPr>
          <p:cNvPr id="516" name="Shape 516"/>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Shape 521"/>
          <p:cNvSpPr txBox="1"/>
          <p:nvPr>
            <p:ph type="title"/>
          </p:nvPr>
        </p:nvSpPr>
        <p:spPr>
          <a:xfrm>
            <a:off x="1303800" y="665083"/>
            <a:ext cx="7030500" cy="11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Drawbacks of this RF based approach:	</a:t>
            </a:r>
            <a:endParaRPr/>
          </a:p>
        </p:txBody>
      </p:sp>
      <p:sp>
        <p:nvSpPr>
          <p:cNvPr id="522" name="Shape 522"/>
          <p:cNvSpPr txBox="1"/>
          <p:nvPr>
            <p:ph idx="1" type="body"/>
          </p:nvPr>
        </p:nvSpPr>
        <p:spPr>
          <a:xfrm>
            <a:off x="1303800" y="1454750"/>
            <a:ext cx="7030500" cy="14583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AutoNum type="arabicPeriod"/>
            </a:pPr>
            <a:r>
              <a:rPr lang="en"/>
              <a:t>It has a very low range = 65 Meters with Line of Sight with antenna.</a:t>
            </a:r>
            <a:endParaRPr/>
          </a:p>
          <a:p>
            <a:pPr indent="-311150" lvl="0" marL="457200" rtl="0">
              <a:spcBef>
                <a:spcPts val="0"/>
              </a:spcBef>
              <a:spcAft>
                <a:spcPts val="0"/>
              </a:spcAft>
              <a:buSzPts val="1300"/>
              <a:buAutoNum type="arabicPeriod"/>
            </a:pPr>
            <a:r>
              <a:rPr lang="en"/>
              <a:t>Max speed of RF is 4Kbps where as 40bps is enough.</a:t>
            </a:r>
            <a:endParaRPr/>
          </a:p>
          <a:p>
            <a:pPr indent="-311150" lvl="0" marL="457200" rtl="0">
              <a:spcBef>
                <a:spcPts val="0"/>
              </a:spcBef>
              <a:spcAft>
                <a:spcPts val="0"/>
              </a:spcAft>
              <a:buSzPts val="1300"/>
              <a:buAutoNum type="arabicPeriod"/>
            </a:pPr>
            <a:r>
              <a:rPr lang="en"/>
              <a:t>It has a high power consumption: </a:t>
            </a:r>
            <a:endParaRPr/>
          </a:p>
          <a:p>
            <a:pPr indent="-298450" lvl="5" marL="2743200" rtl="0">
              <a:spcBef>
                <a:spcPts val="0"/>
              </a:spcBef>
              <a:spcAft>
                <a:spcPts val="0"/>
              </a:spcAft>
              <a:buSzPts val="1100"/>
              <a:buAutoNum type="romanLcPeriod"/>
            </a:pPr>
            <a:r>
              <a:rPr lang="en"/>
              <a:t>Max -&gt; 12V*40mA = 0.48W</a:t>
            </a:r>
            <a:endParaRPr/>
          </a:p>
          <a:p>
            <a:pPr indent="-298450" lvl="5" marL="2743200" rtl="0">
              <a:spcBef>
                <a:spcPts val="0"/>
              </a:spcBef>
              <a:spcAft>
                <a:spcPts val="0"/>
              </a:spcAft>
              <a:buSzPts val="1100"/>
              <a:buAutoNum type="romanLcPeriod"/>
            </a:pPr>
            <a:r>
              <a:rPr lang="en"/>
              <a:t>Min -&gt; 5V*9mA=  0.045W</a:t>
            </a:r>
            <a:endParaRPr sz="1100"/>
          </a:p>
        </p:txBody>
      </p:sp>
      <p:sp>
        <p:nvSpPr>
          <p:cNvPr id="523" name="Shape 523"/>
          <p:cNvSpPr txBox="1"/>
          <p:nvPr>
            <p:ph type="title"/>
          </p:nvPr>
        </p:nvSpPr>
        <p:spPr>
          <a:xfrm>
            <a:off x="1303800" y="3061056"/>
            <a:ext cx="7030500" cy="11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Next Steps:</a:t>
            </a:r>
            <a:endParaRPr/>
          </a:p>
        </p:txBody>
      </p:sp>
      <p:sp>
        <p:nvSpPr>
          <p:cNvPr id="524" name="Shape 524"/>
          <p:cNvSpPr txBox="1"/>
          <p:nvPr/>
        </p:nvSpPr>
        <p:spPr>
          <a:xfrm>
            <a:off x="1303800" y="3708278"/>
            <a:ext cx="6783000" cy="1228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t/>
            </a:r>
            <a:endParaRPr sz="1300">
              <a:solidFill>
                <a:schemeClr val="dk2"/>
              </a:solidFill>
              <a:latin typeface="Nunito"/>
              <a:ea typeface="Nunito"/>
              <a:cs typeface="Nunito"/>
              <a:sym typeface="Nunito"/>
            </a:endParaRPr>
          </a:p>
          <a:p>
            <a:pPr indent="-311150" lvl="0" marL="457200" rtl="0">
              <a:lnSpc>
                <a:spcPct val="115000"/>
              </a:lnSpc>
              <a:spcBef>
                <a:spcPts val="160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Implement the same with the Bluetooth Protocol and check the results against this RF based approach.</a:t>
            </a:r>
            <a:endParaRPr sz="1300">
              <a:solidFill>
                <a:schemeClr val="dk2"/>
              </a:solidFill>
              <a:latin typeface="Nunito"/>
              <a:ea typeface="Nunito"/>
              <a:cs typeface="Nunito"/>
              <a:sym typeface="Nunito"/>
            </a:endParaRPr>
          </a:p>
          <a:p>
            <a:pPr indent="-311150" lvl="0" marL="457200" rtl="0">
              <a:lnSpc>
                <a:spcPct val="115000"/>
              </a:lnSpc>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Implement the same with the LoRaWAN protocol and compare all the three methods. </a:t>
            </a:r>
            <a:endParaRPr sz="1300">
              <a:solidFill>
                <a:schemeClr val="dk2"/>
              </a:solidFill>
              <a:latin typeface="Nunito"/>
              <a:ea typeface="Nunito"/>
              <a:cs typeface="Nunito"/>
              <a:sym typeface="Nunito"/>
            </a:endParaRPr>
          </a:p>
        </p:txBody>
      </p:sp>
      <p:sp>
        <p:nvSpPr>
          <p:cNvPr id="525" name="Shape 525"/>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Shape 530"/>
          <p:cNvSpPr txBox="1"/>
          <p:nvPr>
            <p:ph type="title"/>
          </p:nvPr>
        </p:nvSpPr>
        <p:spPr>
          <a:xfrm>
            <a:off x="824000" y="1793139"/>
            <a:ext cx="6739200" cy="2081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Wireless Data Transfer with Bluetooth Protocol HC-05 Master Slave Configuration</a:t>
            </a:r>
            <a:endParaRPr/>
          </a:p>
        </p:txBody>
      </p:sp>
      <p:sp>
        <p:nvSpPr>
          <p:cNvPr id="531" name="Shape 531"/>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Shape 536"/>
          <p:cNvSpPr txBox="1"/>
          <p:nvPr>
            <p:ph type="title"/>
          </p:nvPr>
        </p:nvSpPr>
        <p:spPr>
          <a:xfrm>
            <a:off x="1303800" y="665083"/>
            <a:ext cx="7030500" cy="1110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About Bluetooth HC05 Module:</a:t>
            </a:r>
            <a:endParaRPr/>
          </a:p>
          <a:p>
            <a:pPr indent="0" lvl="0" marL="0">
              <a:spcBef>
                <a:spcPts val="0"/>
              </a:spcBef>
              <a:spcAft>
                <a:spcPts val="0"/>
              </a:spcAft>
              <a:buNone/>
            </a:pPr>
            <a:r>
              <a:t/>
            </a:r>
            <a:endParaRPr/>
          </a:p>
        </p:txBody>
      </p:sp>
      <p:sp>
        <p:nvSpPr>
          <p:cNvPr id="537" name="Shape 537"/>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38" name="Shape 538"/>
          <p:cNvSpPr txBox="1"/>
          <p:nvPr>
            <p:ph idx="1" type="body"/>
          </p:nvPr>
        </p:nvSpPr>
        <p:spPr>
          <a:xfrm>
            <a:off x="723275" y="1630194"/>
            <a:ext cx="7166700" cy="3393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000000"/>
                </a:solidFill>
                <a:latin typeface="Calibri"/>
                <a:ea typeface="Calibri"/>
                <a:cs typeface="Calibri"/>
                <a:sym typeface="Calibri"/>
              </a:rPr>
              <a:t>Hardware features</a:t>
            </a: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342900" lvl="0" marL="457200">
              <a:spcBef>
                <a:spcPts val="160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Typical -80dBm sensitivity</a:t>
            </a:r>
            <a:endParaRPr sz="1800">
              <a:solidFill>
                <a:srgbClr val="000000"/>
              </a:solidFill>
              <a:latin typeface="Calibri"/>
              <a:ea typeface="Calibri"/>
              <a:cs typeface="Calibri"/>
              <a:sym typeface="Calibri"/>
            </a:endParaRPr>
          </a:p>
          <a:p>
            <a:pPr indent="-342900" lvl="0" marL="457200">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Up to +4dBm RF transmit power</a:t>
            </a:r>
            <a:endParaRPr sz="1800">
              <a:solidFill>
                <a:srgbClr val="000000"/>
              </a:solidFill>
              <a:latin typeface="Calibri"/>
              <a:ea typeface="Calibri"/>
              <a:cs typeface="Calibri"/>
              <a:sym typeface="Calibri"/>
            </a:endParaRPr>
          </a:p>
          <a:p>
            <a:pPr indent="-342900" lvl="0" marL="457200">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Low Power 1.8V Operation ,1.8 to 3.6V I/O</a:t>
            </a:r>
            <a:endParaRPr sz="1800">
              <a:solidFill>
                <a:srgbClr val="000000"/>
              </a:solidFill>
              <a:latin typeface="Calibri"/>
              <a:ea typeface="Calibri"/>
              <a:cs typeface="Calibri"/>
              <a:sym typeface="Calibri"/>
            </a:endParaRPr>
          </a:p>
          <a:p>
            <a:pPr indent="-342900" lvl="0" marL="457200">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PIO control</a:t>
            </a:r>
            <a:endParaRPr sz="1800">
              <a:solidFill>
                <a:srgbClr val="000000"/>
              </a:solidFill>
              <a:latin typeface="Calibri"/>
              <a:ea typeface="Calibri"/>
              <a:cs typeface="Calibri"/>
              <a:sym typeface="Calibri"/>
            </a:endParaRPr>
          </a:p>
          <a:p>
            <a:pPr indent="-342900" lvl="0" marL="457200">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UART interface with programmable baud rate With integrated antenna</a:t>
            </a:r>
            <a:endParaRPr sz="1800">
              <a:solidFill>
                <a:srgbClr val="000000"/>
              </a:solidFill>
              <a:latin typeface="Calibri"/>
              <a:ea typeface="Calibri"/>
              <a:cs typeface="Calibri"/>
              <a:sym typeface="Calibri"/>
            </a:endParaRPr>
          </a:p>
          <a:p>
            <a:pPr indent="-342900" lvl="0" marL="457200">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With edge connector.</a:t>
            </a:r>
            <a:endParaRPr sz="1800"/>
          </a:p>
        </p:txBody>
      </p:sp>
      <p:pic>
        <p:nvPicPr>
          <p:cNvPr id="539" name="Shape 539"/>
          <p:cNvPicPr preferRelativeResize="0"/>
          <p:nvPr/>
        </p:nvPicPr>
        <p:blipFill rotWithShape="1">
          <a:blip r:embed="rId3">
            <a:alphaModFix/>
          </a:blip>
          <a:srcRect b="27079" l="20943" r="12633" t="28527"/>
          <a:stretch/>
        </p:blipFill>
        <p:spPr>
          <a:xfrm>
            <a:off x="6312975" y="1320222"/>
            <a:ext cx="2272551" cy="22501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Shape 544"/>
          <p:cNvSpPr txBox="1"/>
          <p:nvPr>
            <p:ph type="title"/>
          </p:nvPr>
        </p:nvSpPr>
        <p:spPr>
          <a:xfrm>
            <a:off x="1303800" y="665083"/>
            <a:ext cx="7030500" cy="1110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Master Device Configuration:</a:t>
            </a:r>
            <a:endParaRPr/>
          </a:p>
        </p:txBody>
      </p:sp>
      <p:sp>
        <p:nvSpPr>
          <p:cNvPr id="545" name="Shape 545"/>
          <p:cNvSpPr txBox="1"/>
          <p:nvPr>
            <p:ph idx="1" type="body"/>
          </p:nvPr>
        </p:nvSpPr>
        <p:spPr>
          <a:xfrm>
            <a:off x="7785600" y="2525639"/>
            <a:ext cx="159900" cy="126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a:t>
            </a:r>
            <a:endParaRPr/>
          </a:p>
          <a:p>
            <a:pPr indent="0" lvl="0" marL="0">
              <a:spcBef>
                <a:spcPts val="1600"/>
              </a:spcBef>
              <a:spcAft>
                <a:spcPts val="1600"/>
              </a:spcAft>
              <a:buNone/>
            </a:pPr>
            <a:r>
              <a:t/>
            </a:r>
            <a:endParaRPr/>
          </a:p>
        </p:txBody>
      </p:sp>
      <p:sp>
        <p:nvSpPr>
          <p:cNvPr id="546" name="Shape 546"/>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47" name="Shape 547"/>
          <p:cNvPicPr preferRelativeResize="0"/>
          <p:nvPr/>
        </p:nvPicPr>
        <p:blipFill>
          <a:blip r:embed="rId3">
            <a:alphaModFix/>
          </a:blip>
          <a:stretch>
            <a:fillRect/>
          </a:stretch>
        </p:blipFill>
        <p:spPr>
          <a:xfrm>
            <a:off x="1303800" y="1694417"/>
            <a:ext cx="4828688" cy="2391958"/>
          </a:xfrm>
          <a:prstGeom prst="rect">
            <a:avLst/>
          </a:prstGeom>
          <a:noFill/>
          <a:ln>
            <a:noFill/>
          </a:ln>
        </p:spPr>
      </p:pic>
      <p:sp>
        <p:nvSpPr>
          <p:cNvPr id="548" name="Shape 548"/>
          <p:cNvSpPr txBox="1"/>
          <p:nvPr/>
        </p:nvSpPr>
        <p:spPr>
          <a:xfrm>
            <a:off x="2717375" y="5074250"/>
            <a:ext cx="1043400" cy="33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700" u="sng">
                <a:solidFill>
                  <a:schemeClr val="hlink"/>
                </a:solidFill>
                <a:hlinkClick r:id="rId4"/>
              </a:rPr>
              <a:t>Image Source</a:t>
            </a:r>
            <a:endParaRPr sz="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ph type="title"/>
          </p:nvPr>
        </p:nvSpPr>
        <p:spPr>
          <a:xfrm>
            <a:off x="1303800" y="665083"/>
            <a:ext cx="7030500" cy="1110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Slave Device Configuration:</a:t>
            </a:r>
            <a:endParaRPr/>
          </a:p>
        </p:txBody>
      </p:sp>
      <p:sp>
        <p:nvSpPr>
          <p:cNvPr id="554" name="Shape 554"/>
          <p:cNvSpPr txBox="1"/>
          <p:nvPr>
            <p:ph idx="1" type="body"/>
          </p:nvPr>
        </p:nvSpPr>
        <p:spPr>
          <a:xfrm>
            <a:off x="7785600" y="2261611"/>
            <a:ext cx="548700" cy="2773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a:t>
            </a:r>
            <a:endParaRPr/>
          </a:p>
          <a:p>
            <a:pPr indent="0" lvl="0" marL="0">
              <a:spcBef>
                <a:spcPts val="1600"/>
              </a:spcBef>
              <a:spcAft>
                <a:spcPts val="1600"/>
              </a:spcAft>
              <a:buNone/>
            </a:pPr>
            <a:r>
              <a:t/>
            </a:r>
            <a:endParaRPr/>
          </a:p>
        </p:txBody>
      </p:sp>
      <p:sp>
        <p:nvSpPr>
          <p:cNvPr id="555" name="Shape 555"/>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56" name="Shape 556"/>
          <p:cNvPicPr preferRelativeResize="0"/>
          <p:nvPr/>
        </p:nvPicPr>
        <p:blipFill>
          <a:blip r:embed="rId3">
            <a:alphaModFix/>
          </a:blip>
          <a:stretch>
            <a:fillRect/>
          </a:stretch>
        </p:blipFill>
        <p:spPr>
          <a:xfrm>
            <a:off x="733575" y="2425806"/>
            <a:ext cx="4628849" cy="3160418"/>
          </a:xfrm>
          <a:prstGeom prst="rect">
            <a:avLst/>
          </a:prstGeom>
          <a:noFill/>
          <a:ln>
            <a:noFill/>
          </a:ln>
        </p:spPr>
      </p:pic>
      <p:pic>
        <p:nvPicPr>
          <p:cNvPr id="557" name="Shape 557"/>
          <p:cNvPicPr preferRelativeResize="0"/>
          <p:nvPr/>
        </p:nvPicPr>
        <p:blipFill rotWithShape="1">
          <a:blip r:embed="rId4">
            <a:alphaModFix/>
          </a:blip>
          <a:srcRect b="28876" l="13219" r="62541" t="28876"/>
          <a:stretch/>
        </p:blipFill>
        <p:spPr>
          <a:xfrm>
            <a:off x="5093775" y="1538333"/>
            <a:ext cx="671584" cy="665604"/>
          </a:xfrm>
          <a:prstGeom prst="rect">
            <a:avLst/>
          </a:prstGeom>
          <a:noFill/>
          <a:ln>
            <a:noFill/>
          </a:ln>
        </p:spPr>
      </p:pic>
      <p:sp>
        <p:nvSpPr>
          <p:cNvPr id="558" name="Shape 558"/>
          <p:cNvSpPr/>
          <p:nvPr/>
        </p:nvSpPr>
        <p:spPr>
          <a:xfrm>
            <a:off x="3822925" y="2410861"/>
            <a:ext cx="1529150" cy="2870027"/>
          </a:xfrm>
          <a:custGeom>
            <a:pathLst>
              <a:path extrusionOk="0" h="103322" w="61166">
                <a:moveTo>
                  <a:pt x="60340" y="0"/>
                </a:moveTo>
                <a:lnTo>
                  <a:pt x="60753" y="103322"/>
                </a:lnTo>
                <a:lnTo>
                  <a:pt x="0" y="103322"/>
                </a:lnTo>
                <a:lnTo>
                  <a:pt x="61166" y="103322"/>
                </a:lnTo>
                <a:close/>
              </a:path>
            </a:pathLst>
          </a:custGeom>
          <a:solidFill>
            <a:srgbClr val="FF0000"/>
          </a:solidFill>
          <a:ln cap="flat" cmpd="sng" w="28575">
            <a:solidFill>
              <a:srgbClr val="FF0000"/>
            </a:solidFill>
            <a:prstDash val="solid"/>
            <a:round/>
            <a:headEnd len="med" w="med" type="none"/>
            <a:tailEnd len="med" w="med" type="none"/>
          </a:ln>
        </p:spPr>
      </p:sp>
      <p:sp>
        <p:nvSpPr>
          <p:cNvPr id="559" name="Shape 559"/>
          <p:cNvSpPr/>
          <p:nvPr/>
        </p:nvSpPr>
        <p:spPr>
          <a:xfrm>
            <a:off x="3729925" y="2422333"/>
            <a:ext cx="2035450" cy="2605974"/>
          </a:xfrm>
          <a:custGeom>
            <a:pathLst>
              <a:path extrusionOk="0" h="93816" w="81418">
                <a:moveTo>
                  <a:pt x="81418" y="0"/>
                </a:moveTo>
                <a:lnTo>
                  <a:pt x="80178" y="93816"/>
                </a:lnTo>
                <a:lnTo>
                  <a:pt x="0" y="93816"/>
                </a:lnTo>
                <a:lnTo>
                  <a:pt x="81004" y="93816"/>
                </a:lnTo>
                <a:close/>
              </a:path>
            </a:pathLst>
          </a:custGeom>
          <a:solidFill>
            <a:srgbClr val="000000"/>
          </a:solidFill>
          <a:ln cap="flat" cmpd="sng" w="28575">
            <a:solidFill>
              <a:schemeClr val="dk2"/>
            </a:solidFill>
            <a:prstDash val="solid"/>
            <a:round/>
            <a:headEnd len="med" w="med" type="none"/>
            <a:tailEnd len="med" w="med" type="none"/>
          </a:ln>
        </p:spPr>
      </p:sp>
      <p:sp>
        <p:nvSpPr>
          <p:cNvPr id="560" name="Shape 560"/>
          <p:cNvSpPr/>
          <p:nvPr/>
        </p:nvSpPr>
        <p:spPr>
          <a:xfrm>
            <a:off x="2882675" y="2410861"/>
            <a:ext cx="2727700" cy="2870027"/>
          </a:xfrm>
          <a:custGeom>
            <a:pathLst>
              <a:path extrusionOk="0" h="103322" w="109108">
                <a:moveTo>
                  <a:pt x="109108" y="0"/>
                </a:moveTo>
                <a:lnTo>
                  <a:pt x="109108" y="100015"/>
                </a:lnTo>
                <a:lnTo>
                  <a:pt x="0" y="102495"/>
                </a:lnTo>
                <a:lnTo>
                  <a:pt x="0" y="95882"/>
                </a:lnTo>
                <a:lnTo>
                  <a:pt x="0" y="103322"/>
                </a:lnTo>
                <a:lnTo>
                  <a:pt x="109108" y="99602"/>
                </a:lnTo>
                <a:close/>
              </a:path>
            </a:pathLst>
          </a:custGeom>
          <a:solidFill>
            <a:srgbClr val="00FF00"/>
          </a:solidFill>
          <a:ln cap="flat" cmpd="sng" w="9525">
            <a:solidFill>
              <a:srgbClr val="00FF00"/>
            </a:solidFill>
            <a:prstDash val="solid"/>
            <a:round/>
            <a:headEnd len="med" w="med" type="none"/>
            <a:tailEnd len="med" w="med" type="none"/>
          </a:ln>
        </p:spPr>
      </p:sp>
      <p:sp>
        <p:nvSpPr>
          <p:cNvPr id="561" name="Shape 561"/>
          <p:cNvSpPr/>
          <p:nvPr/>
        </p:nvSpPr>
        <p:spPr>
          <a:xfrm>
            <a:off x="2314425" y="4224722"/>
            <a:ext cx="1746125" cy="1297265"/>
          </a:xfrm>
          <a:custGeom>
            <a:pathLst>
              <a:path extrusionOk="0" h="46702" w="69845">
                <a:moveTo>
                  <a:pt x="69845" y="0"/>
                </a:moveTo>
                <a:lnTo>
                  <a:pt x="68605" y="45875"/>
                </a:lnTo>
                <a:lnTo>
                  <a:pt x="2066" y="46702"/>
                </a:lnTo>
                <a:lnTo>
                  <a:pt x="0" y="33063"/>
                </a:lnTo>
                <a:lnTo>
                  <a:pt x="2479" y="46702"/>
                </a:lnTo>
                <a:lnTo>
                  <a:pt x="68605" y="46288"/>
                </a:lnTo>
                <a:close/>
              </a:path>
            </a:pathLst>
          </a:custGeom>
          <a:noFill/>
          <a:ln cap="flat" cmpd="sng" w="28575">
            <a:solidFill>
              <a:srgbClr val="FFFFFF"/>
            </a:solidFill>
            <a:prstDash val="solid"/>
            <a:round/>
            <a:headEnd len="med" w="med" type="none"/>
            <a:tailEnd len="med" w="med" type="none"/>
          </a:ln>
        </p:spPr>
      </p:sp>
      <p:sp>
        <p:nvSpPr>
          <p:cNvPr id="562" name="Shape 562"/>
          <p:cNvSpPr txBox="1"/>
          <p:nvPr/>
        </p:nvSpPr>
        <p:spPr>
          <a:xfrm>
            <a:off x="6488625" y="1435028"/>
            <a:ext cx="2459100" cy="34899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
              <a:t>The Entire setup circuit for the master and slave is same but the internal configuration is programmed to connect to the master from the slave as default using AT commands.</a:t>
            </a:r>
            <a:endParaRPr/>
          </a:p>
        </p:txBody>
      </p:sp>
      <p:sp>
        <p:nvSpPr>
          <p:cNvPr id="563" name="Shape 563"/>
          <p:cNvSpPr/>
          <p:nvPr/>
        </p:nvSpPr>
        <p:spPr>
          <a:xfrm>
            <a:off x="4143225" y="4419889"/>
            <a:ext cx="516600" cy="25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834350" y="1292972"/>
            <a:ext cx="7658700" cy="3970200"/>
          </a:xfrm>
          <a:prstGeom prst="rect">
            <a:avLst/>
          </a:prstGeom>
        </p:spPr>
        <p:txBody>
          <a:bodyPr anchorCtr="0" anchor="ctr" bIns="91425" lIns="91425" spcFirstLastPara="1" rIns="91425" wrap="square" tIns="91425">
            <a:noAutofit/>
          </a:bodyPr>
          <a:lstStyle/>
          <a:p>
            <a:pPr indent="-255270" lvl="0" marL="342900" rtl="0">
              <a:spcBef>
                <a:spcPts val="0"/>
              </a:spcBef>
              <a:spcAft>
                <a:spcPts val="0"/>
              </a:spcAft>
              <a:buClr>
                <a:srgbClr val="FFFFFF"/>
              </a:buClr>
              <a:buSzPts val="1400"/>
              <a:buFont typeface="Maven Pro"/>
              <a:buChar char="▶"/>
            </a:pPr>
            <a:r>
              <a:rPr b="0" lang="en" sz="1400">
                <a:solidFill>
                  <a:srgbClr val="FFFFFF"/>
                </a:solidFill>
              </a:rPr>
              <a:t>There are many factors that contribute to the yield of crops, Some problems are:</a:t>
            </a:r>
            <a:endParaRPr b="0" sz="1400">
              <a:solidFill>
                <a:srgbClr val="FFFFFF"/>
              </a:solidFill>
            </a:endParaRPr>
          </a:p>
          <a:p>
            <a:pPr indent="-276860" lvl="1" marL="742950" rtl="0">
              <a:spcBef>
                <a:spcPts val="700"/>
              </a:spcBef>
              <a:spcAft>
                <a:spcPts val="0"/>
              </a:spcAft>
              <a:buClr>
                <a:srgbClr val="FFFFFF"/>
              </a:buClr>
              <a:buSzPts val="1400"/>
              <a:buFont typeface="Maven Pro"/>
              <a:buChar char="▶"/>
            </a:pPr>
            <a:r>
              <a:rPr b="0" lang="en" sz="1400">
                <a:solidFill>
                  <a:srgbClr val="FFFFFF"/>
                </a:solidFill>
              </a:rPr>
              <a:t>Inadequate or prolonged distribution of rainfall.</a:t>
            </a:r>
            <a:endParaRPr b="0" sz="1400">
              <a:solidFill>
                <a:srgbClr val="FFFFFF"/>
              </a:solidFill>
            </a:endParaRPr>
          </a:p>
          <a:p>
            <a:pPr indent="-276860" lvl="1" marL="742950" rtl="0">
              <a:spcBef>
                <a:spcPts val="700"/>
              </a:spcBef>
              <a:spcAft>
                <a:spcPts val="0"/>
              </a:spcAft>
              <a:buClr>
                <a:srgbClr val="FFFFFF"/>
              </a:buClr>
              <a:buSzPts val="1400"/>
              <a:buFont typeface="Maven Pro"/>
              <a:buChar char="▶"/>
            </a:pPr>
            <a:r>
              <a:rPr b="0" lang="en" sz="1400">
                <a:solidFill>
                  <a:srgbClr val="FFFFFF"/>
                </a:solidFill>
              </a:rPr>
              <a:t>Uneven maintenance of soil moisture content or soil water content.</a:t>
            </a:r>
            <a:endParaRPr b="0" sz="1400">
              <a:solidFill>
                <a:srgbClr val="FFFFFF"/>
              </a:solidFill>
            </a:endParaRPr>
          </a:p>
          <a:p>
            <a:pPr indent="-276860" lvl="1" marL="742950" rtl="0">
              <a:spcBef>
                <a:spcPts val="700"/>
              </a:spcBef>
              <a:spcAft>
                <a:spcPts val="0"/>
              </a:spcAft>
              <a:buClr>
                <a:srgbClr val="FFFFFF"/>
              </a:buClr>
              <a:buSzPts val="1400"/>
              <a:buFont typeface="Maven Pro"/>
              <a:buChar char="▶"/>
            </a:pPr>
            <a:r>
              <a:rPr b="0" lang="en" sz="1400">
                <a:solidFill>
                  <a:srgbClr val="FFFFFF"/>
                </a:solidFill>
              </a:rPr>
              <a:t>Prolonged dry spells during the crop period.</a:t>
            </a:r>
            <a:endParaRPr b="0" sz="1400">
              <a:solidFill>
                <a:srgbClr val="FFFFFF"/>
              </a:solidFill>
            </a:endParaRPr>
          </a:p>
          <a:p>
            <a:pPr indent="-276860" lvl="1" marL="742950" rtl="0">
              <a:spcBef>
                <a:spcPts val="700"/>
              </a:spcBef>
              <a:spcAft>
                <a:spcPts val="0"/>
              </a:spcAft>
              <a:buClr>
                <a:srgbClr val="FFFFFF"/>
              </a:buClr>
              <a:buSzPts val="1400"/>
              <a:buFont typeface="Maven Pro"/>
              <a:buChar char="▶"/>
            </a:pPr>
            <a:r>
              <a:rPr b="0" lang="en" sz="1400">
                <a:solidFill>
                  <a:srgbClr val="FFFFFF"/>
                </a:solidFill>
              </a:rPr>
              <a:t>Watering the crops with unpurified blobs of water this include Hard Water, Chlorinated Water, Toxic waters that causes the crops to die.</a:t>
            </a:r>
            <a:endParaRPr b="0" sz="1400">
              <a:solidFill>
                <a:srgbClr val="FFFFFF"/>
              </a:solidFill>
            </a:endParaRPr>
          </a:p>
          <a:p>
            <a:pPr indent="-276860" lvl="1" marL="742950" rtl="0">
              <a:spcBef>
                <a:spcPts val="700"/>
              </a:spcBef>
              <a:spcAft>
                <a:spcPts val="0"/>
              </a:spcAft>
              <a:buClr>
                <a:srgbClr val="FFFFFF"/>
              </a:buClr>
              <a:buSzPts val="1400"/>
              <a:buFont typeface="Maven Pro"/>
              <a:buChar char="▶"/>
            </a:pPr>
            <a:r>
              <a:rPr b="0" lang="en" sz="1400">
                <a:solidFill>
                  <a:srgbClr val="FFFFFF"/>
                </a:solidFill>
              </a:rPr>
              <a:t>Over Ripening of the harvested crop due to low attention.</a:t>
            </a:r>
            <a:endParaRPr b="0" sz="1400">
              <a:solidFill>
                <a:srgbClr val="FFFFFF"/>
              </a:solidFill>
            </a:endParaRPr>
          </a:p>
          <a:p>
            <a:pPr indent="-276860" lvl="1" marL="742950" rtl="0">
              <a:spcBef>
                <a:spcPts val="700"/>
              </a:spcBef>
              <a:spcAft>
                <a:spcPts val="0"/>
              </a:spcAft>
              <a:buClr>
                <a:srgbClr val="FFFFFF"/>
              </a:buClr>
              <a:buSzPts val="1400"/>
              <a:buFont typeface="Maven Pro"/>
              <a:buChar char="▶"/>
            </a:pPr>
            <a:r>
              <a:rPr b="0" lang="en" sz="1400">
                <a:solidFill>
                  <a:srgbClr val="FFFFFF"/>
                </a:solidFill>
              </a:rPr>
              <a:t>Over Spraying of the Chemical Fertilizers than the prescribed limit.</a:t>
            </a:r>
            <a:endParaRPr b="0" sz="1400">
              <a:solidFill>
                <a:srgbClr val="FFFFFF"/>
              </a:solidFill>
            </a:endParaRPr>
          </a:p>
          <a:p>
            <a:pPr indent="-255270" lvl="0" marL="342900" rtl="0">
              <a:spcBef>
                <a:spcPts val="700"/>
              </a:spcBef>
              <a:spcAft>
                <a:spcPts val="0"/>
              </a:spcAft>
              <a:buClr>
                <a:srgbClr val="FFFFFF"/>
              </a:buClr>
              <a:buSzPts val="1400"/>
              <a:buFont typeface="Maven Pro"/>
              <a:buChar char="▶"/>
            </a:pPr>
            <a:r>
              <a:rPr b="0" lang="en" sz="1400">
                <a:solidFill>
                  <a:srgbClr val="FFFFFF"/>
                </a:solidFill>
              </a:rPr>
              <a:t>These all Factors contribute to the low yield of huge lands because of unattended care for every single crop in a lot.</a:t>
            </a:r>
            <a:endParaRPr sz="1400">
              <a:solidFill>
                <a:srgbClr val="FFFFFF"/>
              </a:solidFill>
            </a:endParaRPr>
          </a:p>
        </p:txBody>
      </p:sp>
      <p:sp>
        <p:nvSpPr>
          <p:cNvPr id="291" name="Shape 291"/>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92" name="Shape 292"/>
          <p:cNvSpPr txBox="1"/>
          <p:nvPr/>
        </p:nvSpPr>
        <p:spPr>
          <a:xfrm>
            <a:off x="1229525" y="608444"/>
            <a:ext cx="6096000" cy="68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rPr>
              <a:t>Problem Statement:</a:t>
            </a:r>
            <a:endParaRPr sz="24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Shape 568"/>
          <p:cNvSpPr txBox="1"/>
          <p:nvPr>
            <p:ph type="title"/>
          </p:nvPr>
        </p:nvSpPr>
        <p:spPr>
          <a:xfrm>
            <a:off x="1303800" y="665083"/>
            <a:ext cx="7030500" cy="11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Method of Transmission and Reception</a:t>
            </a:r>
            <a:endParaRPr/>
          </a:p>
        </p:txBody>
      </p:sp>
      <p:sp>
        <p:nvSpPr>
          <p:cNvPr id="569" name="Shape 569"/>
          <p:cNvSpPr txBox="1"/>
          <p:nvPr>
            <p:ph idx="1" type="body"/>
          </p:nvPr>
        </p:nvSpPr>
        <p:spPr>
          <a:xfrm>
            <a:off x="1303800" y="1630194"/>
            <a:ext cx="6900000" cy="3145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latin typeface="Maven Pro"/>
                <a:ea typeface="Maven Pro"/>
                <a:cs typeface="Maven Pro"/>
                <a:sym typeface="Maven Pro"/>
              </a:rPr>
              <a:t>At Receiver:</a:t>
            </a:r>
            <a:endParaRPr b="1">
              <a:latin typeface="Maven Pro"/>
              <a:ea typeface="Maven Pro"/>
              <a:cs typeface="Maven Pro"/>
              <a:sym typeface="Maven Pro"/>
            </a:endParaRPr>
          </a:p>
          <a:p>
            <a:pPr indent="-311150" lvl="0" marL="457200" rtl="0">
              <a:spcBef>
                <a:spcPts val="1600"/>
              </a:spcBef>
              <a:spcAft>
                <a:spcPts val="0"/>
              </a:spcAft>
              <a:buSzPts val="1300"/>
              <a:buFont typeface="Maven Pro"/>
              <a:buAutoNum type="arabicPeriod"/>
            </a:pPr>
            <a:r>
              <a:rPr lang="en">
                <a:latin typeface="Maven Pro"/>
                <a:ea typeface="Maven Pro"/>
                <a:cs typeface="Maven Pro"/>
                <a:sym typeface="Maven Pro"/>
              </a:rPr>
              <a:t>Humidity and Temperature is collected every 5secs from the DHT11 sensor and stored in a double type variable.</a:t>
            </a:r>
            <a:endParaRPr>
              <a:latin typeface="Maven Pro"/>
              <a:ea typeface="Maven Pro"/>
              <a:cs typeface="Maven Pro"/>
              <a:sym typeface="Maven Pro"/>
            </a:endParaRPr>
          </a:p>
          <a:p>
            <a:pPr indent="-311150" lvl="0" marL="457200" rtl="0">
              <a:spcBef>
                <a:spcPts val="0"/>
              </a:spcBef>
              <a:spcAft>
                <a:spcPts val="0"/>
              </a:spcAft>
              <a:buSzPts val="1300"/>
              <a:buFont typeface="Maven Pro"/>
              <a:buAutoNum type="arabicPeriod"/>
            </a:pPr>
            <a:r>
              <a:rPr lang="en">
                <a:latin typeface="Maven Pro"/>
                <a:ea typeface="Maven Pro"/>
                <a:cs typeface="Maven Pro"/>
                <a:sym typeface="Maven Pro"/>
              </a:rPr>
              <a:t>The double is converted into a double-&gt;String-&gt;Char*[16bits for 2 digits each].</a:t>
            </a:r>
            <a:endParaRPr>
              <a:latin typeface="Maven Pro"/>
              <a:ea typeface="Maven Pro"/>
              <a:cs typeface="Maven Pro"/>
              <a:sym typeface="Maven Pro"/>
            </a:endParaRPr>
          </a:p>
          <a:p>
            <a:pPr indent="-311150" lvl="0" marL="457200" rtl="0">
              <a:spcBef>
                <a:spcPts val="0"/>
              </a:spcBef>
              <a:spcAft>
                <a:spcPts val="0"/>
              </a:spcAft>
              <a:buSzPts val="1300"/>
              <a:buFont typeface="Maven Pro"/>
              <a:buAutoNum type="arabicPeriod"/>
            </a:pPr>
            <a:r>
              <a:rPr lang="en">
                <a:latin typeface="Maven Pro"/>
                <a:ea typeface="Maven Pro"/>
                <a:cs typeface="Maven Pro"/>
                <a:sym typeface="Maven Pro"/>
              </a:rPr>
              <a:t>The CharArray[16+16=32bits] of both the values are concatenated and transmitted via RF Transmitter at a speed 1Kbps speed.</a:t>
            </a:r>
            <a:endParaRPr>
              <a:latin typeface="Maven Pro"/>
              <a:ea typeface="Maven Pro"/>
              <a:cs typeface="Maven Pro"/>
              <a:sym typeface="Maven Pro"/>
            </a:endParaRPr>
          </a:p>
          <a:p>
            <a:pPr indent="0" lvl="0" marL="0" rtl="0">
              <a:spcBef>
                <a:spcPts val="1600"/>
              </a:spcBef>
              <a:spcAft>
                <a:spcPts val="0"/>
              </a:spcAft>
              <a:buNone/>
            </a:pPr>
            <a:r>
              <a:rPr b="1" lang="en">
                <a:latin typeface="Maven Pro"/>
                <a:ea typeface="Maven Pro"/>
                <a:cs typeface="Maven Pro"/>
                <a:sym typeface="Maven Pro"/>
              </a:rPr>
              <a:t>At Transmitter:</a:t>
            </a:r>
            <a:endParaRPr b="1">
              <a:latin typeface="Maven Pro"/>
              <a:ea typeface="Maven Pro"/>
              <a:cs typeface="Maven Pro"/>
              <a:sym typeface="Maven Pro"/>
            </a:endParaRPr>
          </a:p>
          <a:p>
            <a:pPr indent="-311150" lvl="0" marL="457200" rtl="0">
              <a:spcBef>
                <a:spcPts val="1600"/>
              </a:spcBef>
              <a:spcAft>
                <a:spcPts val="0"/>
              </a:spcAft>
              <a:buSzPts val="1300"/>
              <a:buFont typeface="Maven Pro"/>
              <a:buAutoNum type="arabicPeriod"/>
            </a:pPr>
            <a:r>
              <a:rPr lang="en">
                <a:latin typeface="Maven Pro"/>
                <a:ea typeface="Maven Pro"/>
                <a:cs typeface="Maven Pro"/>
                <a:sym typeface="Maven Pro"/>
              </a:rPr>
              <a:t>The Char(ASCII) is received and converted back into double or String as required.</a:t>
            </a:r>
            <a:endParaRPr>
              <a:latin typeface="Maven Pro"/>
              <a:ea typeface="Maven Pro"/>
              <a:cs typeface="Maven Pro"/>
              <a:sym typeface="Maven Pro"/>
            </a:endParaRPr>
          </a:p>
          <a:p>
            <a:pPr indent="-311150" lvl="0" marL="457200" rtl="0">
              <a:spcBef>
                <a:spcPts val="0"/>
              </a:spcBef>
              <a:spcAft>
                <a:spcPts val="0"/>
              </a:spcAft>
              <a:buSzPts val="1300"/>
              <a:buFont typeface="Maven Pro"/>
              <a:buAutoNum type="arabicPeriod"/>
            </a:pPr>
            <a:r>
              <a:rPr lang="en">
                <a:latin typeface="Maven Pro"/>
                <a:ea typeface="Maven Pro"/>
                <a:cs typeface="Maven Pro"/>
                <a:sym typeface="Maven Pro"/>
              </a:rPr>
              <a:t>The required data is displayed and the unwanted data is ignored.</a:t>
            </a:r>
            <a:endParaRPr>
              <a:latin typeface="Maven Pro"/>
              <a:ea typeface="Maven Pro"/>
              <a:cs typeface="Maven Pro"/>
              <a:sym typeface="Maven Pro"/>
            </a:endParaRPr>
          </a:p>
        </p:txBody>
      </p:sp>
      <p:sp>
        <p:nvSpPr>
          <p:cNvPr id="570" name="Shape 570"/>
          <p:cNvSpPr/>
          <p:nvPr/>
        </p:nvSpPr>
        <p:spPr>
          <a:xfrm>
            <a:off x="1518825" y="4959444"/>
            <a:ext cx="2779500" cy="48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1" name="Shape 571"/>
          <p:cNvSpPr/>
          <p:nvPr/>
        </p:nvSpPr>
        <p:spPr>
          <a:xfrm>
            <a:off x="4298325" y="4959444"/>
            <a:ext cx="2779500" cy="48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2" name="Shape 572"/>
          <p:cNvSpPr txBox="1"/>
          <p:nvPr/>
        </p:nvSpPr>
        <p:spPr>
          <a:xfrm>
            <a:off x="1647975" y="5051444"/>
            <a:ext cx="2521200" cy="29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16 bits of humidity data</a:t>
            </a:r>
            <a:endParaRPr/>
          </a:p>
        </p:txBody>
      </p:sp>
      <p:sp>
        <p:nvSpPr>
          <p:cNvPr id="573" name="Shape 573"/>
          <p:cNvSpPr txBox="1"/>
          <p:nvPr/>
        </p:nvSpPr>
        <p:spPr>
          <a:xfrm>
            <a:off x="4427475" y="5051444"/>
            <a:ext cx="2521200" cy="29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16 bits of temperature data</a:t>
            </a:r>
            <a:endParaRPr/>
          </a:p>
        </p:txBody>
      </p:sp>
      <p:sp>
        <p:nvSpPr>
          <p:cNvPr id="574" name="Shape 574"/>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Shape 579"/>
          <p:cNvSpPr txBox="1"/>
          <p:nvPr>
            <p:ph type="title"/>
          </p:nvPr>
        </p:nvSpPr>
        <p:spPr>
          <a:xfrm>
            <a:off x="1303800" y="665083"/>
            <a:ext cx="7030500" cy="11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Drawbacks of this Bluetooth based approach:	</a:t>
            </a:r>
            <a:endParaRPr/>
          </a:p>
        </p:txBody>
      </p:sp>
      <p:sp>
        <p:nvSpPr>
          <p:cNvPr id="580" name="Shape 580"/>
          <p:cNvSpPr txBox="1"/>
          <p:nvPr>
            <p:ph idx="1" type="body"/>
          </p:nvPr>
        </p:nvSpPr>
        <p:spPr>
          <a:xfrm>
            <a:off x="1303800" y="1695833"/>
            <a:ext cx="7030500" cy="14583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AutoNum type="arabicPeriod"/>
            </a:pPr>
            <a:r>
              <a:rPr lang="en"/>
              <a:t>It has a very low range = 50 Meters with Line of Sight with antenna.</a:t>
            </a:r>
            <a:endParaRPr/>
          </a:p>
          <a:p>
            <a:pPr indent="-311150" lvl="0" marL="457200" rtl="0">
              <a:spcBef>
                <a:spcPts val="0"/>
              </a:spcBef>
              <a:spcAft>
                <a:spcPts val="0"/>
              </a:spcAft>
              <a:buSzPts val="1300"/>
              <a:buAutoNum type="arabicPeriod"/>
            </a:pPr>
            <a:r>
              <a:rPr lang="en"/>
              <a:t>Max speed of Bluetooth is overkill with 800Kbps where as 40bps is enough.</a:t>
            </a:r>
            <a:endParaRPr/>
          </a:p>
          <a:p>
            <a:pPr indent="-311150" lvl="0" marL="457200" rtl="0">
              <a:spcBef>
                <a:spcPts val="0"/>
              </a:spcBef>
              <a:spcAft>
                <a:spcPts val="0"/>
              </a:spcAft>
              <a:buSzPts val="1300"/>
              <a:buAutoNum type="arabicPeriod"/>
            </a:pPr>
            <a:r>
              <a:rPr lang="en"/>
              <a:t>It has a high power consumption: </a:t>
            </a:r>
            <a:endParaRPr/>
          </a:p>
          <a:p>
            <a:pPr indent="-298450" lvl="5" marL="2743200" rtl="0">
              <a:spcBef>
                <a:spcPts val="0"/>
              </a:spcBef>
              <a:spcAft>
                <a:spcPts val="0"/>
              </a:spcAft>
              <a:buSzPts val="1100"/>
              <a:buAutoNum type="romanLcPeriod"/>
            </a:pPr>
            <a:r>
              <a:rPr lang="en"/>
              <a:t>Max -&gt; 12V*40mA = 0.48W</a:t>
            </a:r>
            <a:endParaRPr/>
          </a:p>
          <a:p>
            <a:pPr indent="-298450" lvl="5" marL="2743200" rtl="0">
              <a:spcBef>
                <a:spcPts val="0"/>
              </a:spcBef>
              <a:spcAft>
                <a:spcPts val="0"/>
              </a:spcAft>
              <a:buSzPts val="1100"/>
              <a:buAutoNum type="romanLcPeriod"/>
            </a:pPr>
            <a:r>
              <a:rPr lang="en"/>
              <a:t>Min -&gt; 5V*9mA=  0.045W</a:t>
            </a:r>
            <a:endParaRPr sz="1100"/>
          </a:p>
        </p:txBody>
      </p:sp>
      <p:sp>
        <p:nvSpPr>
          <p:cNvPr id="581" name="Shape 581"/>
          <p:cNvSpPr txBox="1"/>
          <p:nvPr>
            <p:ph type="title"/>
          </p:nvPr>
        </p:nvSpPr>
        <p:spPr>
          <a:xfrm>
            <a:off x="1303800" y="3061056"/>
            <a:ext cx="7030500" cy="11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Next Steps:</a:t>
            </a:r>
            <a:endParaRPr/>
          </a:p>
        </p:txBody>
      </p:sp>
      <p:sp>
        <p:nvSpPr>
          <p:cNvPr id="582" name="Shape 582"/>
          <p:cNvSpPr txBox="1"/>
          <p:nvPr/>
        </p:nvSpPr>
        <p:spPr>
          <a:xfrm>
            <a:off x="1303800" y="3708278"/>
            <a:ext cx="6783000" cy="1228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t/>
            </a:r>
            <a:endParaRPr sz="1300">
              <a:solidFill>
                <a:schemeClr val="dk2"/>
              </a:solidFill>
              <a:latin typeface="Nunito"/>
              <a:ea typeface="Nunito"/>
              <a:cs typeface="Nunito"/>
              <a:sym typeface="Nunito"/>
            </a:endParaRPr>
          </a:p>
          <a:p>
            <a:pPr indent="-311150" lvl="0" marL="457200" rtl="0">
              <a:lnSpc>
                <a:spcPct val="115000"/>
              </a:lnSpc>
              <a:spcBef>
                <a:spcPts val="160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Implement the same with the Bluetooth Protocol and check the results against this RF based approach.</a:t>
            </a:r>
            <a:endParaRPr sz="1300">
              <a:solidFill>
                <a:schemeClr val="dk2"/>
              </a:solidFill>
              <a:latin typeface="Nunito"/>
              <a:ea typeface="Nunito"/>
              <a:cs typeface="Nunito"/>
              <a:sym typeface="Nunito"/>
            </a:endParaRPr>
          </a:p>
          <a:p>
            <a:pPr indent="-311150" lvl="0" marL="457200" rtl="0">
              <a:lnSpc>
                <a:spcPct val="115000"/>
              </a:lnSpc>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Implement the same with the LoRaWAN protocol and compare all the three methods. </a:t>
            </a:r>
            <a:endParaRPr sz="1300">
              <a:solidFill>
                <a:schemeClr val="dk2"/>
              </a:solidFill>
              <a:latin typeface="Nunito"/>
              <a:ea typeface="Nunito"/>
              <a:cs typeface="Nunito"/>
              <a:sym typeface="Nunito"/>
            </a:endParaRPr>
          </a:p>
        </p:txBody>
      </p:sp>
      <p:sp>
        <p:nvSpPr>
          <p:cNvPr id="583" name="Shape 583"/>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ph type="title"/>
          </p:nvPr>
        </p:nvSpPr>
        <p:spPr>
          <a:xfrm>
            <a:off x="2970750" y="2439167"/>
            <a:ext cx="2372400" cy="1110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Thank you</a:t>
            </a:r>
            <a:endParaRPr/>
          </a:p>
        </p:txBody>
      </p:sp>
      <p:sp>
        <p:nvSpPr>
          <p:cNvPr id="589" name="Shape 589"/>
          <p:cNvSpPr txBox="1"/>
          <p:nvPr>
            <p:ph idx="1" type="body"/>
          </p:nvPr>
        </p:nvSpPr>
        <p:spPr>
          <a:xfrm>
            <a:off x="6758125" y="2506083"/>
            <a:ext cx="1576200" cy="2529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90" name="Shape 590"/>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826575" y="1150972"/>
            <a:ext cx="7449600" cy="3681900"/>
          </a:xfrm>
          <a:prstGeom prst="rect">
            <a:avLst/>
          </a:prstGeom>
        </p:spPr>
        <p:txBody>
          <a:bodyPr anchorCtr="0" anchor="ctr" bIns="91425" lIns="91425" spcFirstLastPara="1" rIns="91425" wrap="square" tIns="91425">
            <a:noAutofit/>
          </a:bodyPr>
          <a:lstStyle/>
          <a:p>
            <a:pPr indent="-245745" lvl="0" marL="342900" rtl="0">
              <a:spcBef>
                <a:spcPts val="0"/>
              </a:spcBef>
              <a:spcAft>
                <a:spcPts val="0"/>
              </a:spcAft>
              <a:buClr>
                <a:srgbClr val="FFFFFF"/>
              </a:buClr>
              <a:buSzPts val="2100"/>
              <a:buFont typeface="Maven Pro"/>
              <a:buChar char="▶"/>
            </a:pPr>
            <a:r>
              <a:rPr b="0" lang="en" sz="2100">
                <a:solidFill>
                  <a:srgbClr val="FFFFFF"/>
                </a:solidFill>
              </a:rPr>
              <a:t>Our main aim of this project is to improve the crops yield by continuously receiving and monitoring the sensors data transmitted from the local node cluster of crops onto a centralized cloud mechanism for computation and adjusting the surrounding parameters of crops to suit the nature of plant it possesses.</a:t>
            </a:r>
            <a:endParaRPr sz="2100">
              <a:solidFill>
                <a:srgbClr val="FFFFFF"/>
              </a:solidFill>
            </a:endParaRPr>
          </a:p>
        </p:txBody>
      </p:sp>
      <p:sp>
        <p:nvSpPr>
          <p:cNvPr id="298" name="Shape 298"/>
          <p:cNvSpPr txBox="1"/>
          <p:nvPr>
            <p:ph idx="12" type="sldNum"/>
          </p:nvPr>
        </p:nvSpPr>
        <p:spPr>
          <a:xfrm>
            <a:off x="8440721" y="5277668"/>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99" name="Shape 299"/>
          <p:cNvSpPr txBox="1"/>
          <p:nvPr/>
        </p:nvSpPr>
        <p:spPr>
          <a:xfrm>
            <a:off x="1140525" y="427639"/>
            <a:ext cx="6808800" cy="72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Maven Pro"/>
                <a:ea typeface="Maven Pro"/>
                <a:cs typeface="Maven Pro"/>
                <a:sym typeface="Maven Pro"/>
              </a:rPr>
              <a:t>Abstract:</a:t>
            </a:r>
            <a:endParaRPr sz="2400">
              <a:solidFill>
                <a:srgbClr val="FFFFFF"/>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flipH="1" rot="-4081012">
            <a:off x="734716" y="5082774"/>
            <a:ext cx="421549" cy="408127"/>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a:t>
            </a:r>
            <a:endParaRPr/>
          </a:p>
          <a:p>
            <a:pPr indent="0" lvl="0" marL="0">
              <a:spcBef>
                <a:spcPts val="0"/>
              </a:spcBef>
              <a:spcAft>
                <a:spcPts val="0"/>
              </a:spcAft>
              <a:buNone/>
            </a:pPr>
            <a:r>
              <a:t/>
            </a:r>
            <a:endParaRPr/>
          </a:p>
        </p:txBody>
      </p:sp>
      <p:sp>
        <p:nvSpPr>
          <p:cNvPr id="305" name="Shape 305"/>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06" name="Shape 306"/>
          <p:cNvSpPr txBox="1"/>
          <p:nvPr/>
        </p:nvSpPr>
        <p:spPr>
          <a:xfrm>
            <a:off x="685800" y="305166"/>
            <a:ext cx="7518000" cy="975600"/>
          </a:xfrm>
          <a:prstGeom prst="rect">
            <a:avLst/>
          </a:prstGeom>
          <a:noFill/>
          <a:ln>
            <a:noFill/>
          </a:ln>
        </p:spPr>
        <p:txBody>
          <a:bodyPr anchorCtr="0" anchor="ctr" bIns="45700" lIns="0" spcFirstLastPara="1" rIns="0" wrap="square" tIns="45700">
            <a:noAutofit/>
          </a:bodyPr>
          <a:lstStyle/>
          <a:p>
            <a:pPr indent="0" lvl="0" marL="0" rtl="0">
              <a:spcBef>
                <a:spcPts val="0"/>
              </a:spcBef>
              <a:spcAft>
                <a:spcPts val="0"/>
              </a:spcAft>
              <a:buNone/>
            </a:pPr>
            <a:r>
              <a:rPr lang="en" sz="2400">
                <a:solidFill>
                  <a:srgbClr val="FFFFFF"/>
                </a:solidFill>
                <a:latin typeface="Cabin"/>
                <a:ea typeface="Cabin"/>
                <a:cs typeface="Cabin"/>
                <a:sym typeface="Cabin"/>
              </a:rPr>
              <a:t>TO ACHIEVE  THIS WE NEED</a:t>
            </a:r>
            <a:endParaRPr sz="2400">
              <a:solidFill>
                <a:srgbClr val="FFFFFF"/>
              </a:solidFill>
              <a:latin typeface="Cabin"/>
              <a:ea typeface="Cabin"/>
              <a:cs typeface="Cabin"/>
              <a:sym typeface="Cabin"/>
            </a:endParaRPr>
          </a:p>
        </p:txBody>
      </p:sp>
      <p:sp>
        <p:nvSpPr>
          <p:cNvPr id="307" name="Shape 307"/>
          <p:cNvSpPr txBox="1"/>
          <p:nvPr/>
        </p:nvSpPr>
        <p:spPr>
          <a:xfrm>
            <a:off x="824000" y="1044695"/>
            <a:ext cx="7379700" cy="3926400"/>
          </a:xfrm>
          <a:prstGeom prst="rect">
            <a:avLst/>
          </a:prstGeom>
          <a:noFill/>
          <a:ln>
            <a:noFill/>
          </a:ln>
        </p:spPr>
        <p:txBody>
          <a:bodyPr anchorCtr="0" anchor="t" bIns="45700" lIns="0" spcFirstLastPara="1" rIns="0" wrap="square" tIns="45700">
            <a:noAutofit/>
          </a:bodyPr>
          <a:lstStyle/>
          <a:p>
            <a:pPr indent="-280670" lvl="0" marL="342900" rtl="0">
              <a:spcBef>
                <a:spcPts val="0"/>
              </a:spcBef>
              <a:spcAft>
                <a:spcPts val="0"/>
              </a:spcAft>
              <a:buClr>
                <a:srgbClr val="86CE24"/>
              </a:buClr>
              <a:buSzPts val="1800"/>
              <a:buFont typeface="Noto Sans Symbols"/>
              <a:buChar char="▶"/>
            </a:pPr>
            <a:r>
              <a:rPr lang="en" sz="1800">
                <a:solidFill>
                  <a:srgbClr val="FFFFFF"/>
                </a:solidFill>
                <a:latin typeface="Cabin"/>
                <a:ea typeface="Cabin"/>
                <a:cs typeface="Cabin"/>
                <a:sym typeface="Cabin"/>
              </a:rPr>
              <a:t>A crop local node that collects the yield dependence parameters like soil water content, soil temperature, turbidity of water, hardness of water, toxicity of the water, and humidity of the air around the plants. Then the collected data is to be transmitted for computation. The feedback recieved from the central node are to be performed at the cluster nodes with the help of electromechanical device</a:t>
            </a:r>
            <a:r>
              <a:rPr lang="en" sz="1800">
                <a:solidFill>
                  <a:srgbClr val="FFFFFF"/>
                </a:solidFill>
                <a:latin typeface="Cabin"/>
                <a:ea typeface="Cabin"/>
                <a:cs typeface="Cabin"/>
                <a:sym typeface="Cabin"/>
              </a:rPr>
              <a:t>s</a:t>
            </a:r>
            <a:r>
              <a:rPr lang="en" sz="1800">
                <a:solidFill>
                  <a:srgbClr val="FFFFFF"/>
                </a:solidFill>
                <a:latin typeface="Cabin"/>
                <a:ea typeface="Cabin"/>
                <a:cs typeface="Cabin"/>
                <a:sym typeface="Cabin"/>
              </a:rPr>
              <a:t> like water flow controller, water retention controller, pesticide spray mechanisms are also to be equipped in the local cluster.</a:t>
            </a:r>
            <a:endParaRPr sz="1800">
              <a:solidFill>
                <a:srgbClr val="FFFFFF"/>
              </a:solidFill>
              <a:latin typeface="Cabin"/>
              <a:ea typeface="Cabin"/>
              <a:cs typeface="Cabin"/>
              <a:sym typeface="Cabin"/>
            </a:endParaRPr>
          </a:p>
          <a:p>
            <a:pPr indent="-280670" lvl="0" marL="342900" rtl="0">
              <a:spcBef>
                <a:spcPts val="700"/>
              </a:spcBef>
              <a:spcAft>
                <a:spcPts val="0"/>
              </a:spcAft>
              <a:buClr>
                <a:srgbClr val="86CE24"/>
              </a:buClr>
              <a:buSzPts val="1800"/>
              <a:buFont typeface="Noto Sans Symbols"/>
              <a:buChar char="▶"/>
            </a:pPr>
            <a:r>
              <a:rPr lang="en" sz="1800">
                <a:solidFill>
                  <a:srgbClr val="FFFFFF"/>
                </a:solidFill>
                <a:latin typeface="Cabin"/>
                <a:ea typeface="Cabin"/>
                <a:cs typeface="Cabin"/>
                <a:sym typeface="Cabin"/>
              </a:rPr>
              <a:t>A central cloud computation node that receives the sensors’ data from individual local nodes and performs computation to best fit data at optimal values specific to the type of crop the cluster holds. This computed data is to be transmitted for proper execution at local node side.  </a:t>
            </a:r>
            <a:endParaRPr sz="1800">
              <a:solidFill>
                <a:srgbClr val="FFFFFF"/>
              </a:solidFill>
              <a:latin typeface="Cabin"/>
              <a:ea typeface="Cabin"/>
              <a:cs typeface="Cabin"/>
              <a:sym typeface="Cab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824000" y="848444"/>
            <a:ext cx="5857800" cy="3970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14" name="Shape 314"/>
          <p:cNvSpPr txBox="1"/>
          <p:nvPr/>
        </p:nvSpPr>
        <p:spPr>
          <a:xfrm>
            <a:off x="685681" y="305164"/>
            <a:ext cx="7765500" cy="987900"/>
          </a:xfrm>
          <a:prstGeom prst="rect">
            <a:avLst/>
          </a:prstGeom>
          <a:noFill/>
          <a:ln>
            <a:noFill/>
          </a:ln>
        </p:spPr>
        <p:txBody>
          <a:bodyPr anchorCtr="0" anchor="ctr" bIns="45700" lIns="0" spcFirstLastPara="1" rIns="0" wrap="square" tIns="45700">
            <a:noAutofit/>
          </a:bodyPr>
          <a:lstStyle/>
          <a:p>
            <a:pPr indent="0" lvl="0" marL="0" rtl="0">
              <a:spcBef>
                <a:spcPts val="0"/>
              </a:spcBef>
              <a:spcAft>
                <a:spcPts val="0"/>
              </a:spcAft>
              <a:buNone/>
            </a:pPr>
            <a:r>
              <a:rPr lang="en" sz="3600">
                <a:solidFill>
                  <a:srgbClr val="FFFFFF"/>
                </a:solidFill>
                <a:latin typeface="Cabin"/>
                <a:ea typeface="Cabin"/>
                <a:cs typeface="Cabin"/>
                <a:sym typeface="Cabin"/>
              </a:rPr>
              <a:t>ARIEL VIEW OF IMPLEMENTATION</a:t>
            </a:r>
            <a:endParaRPr sz="3600">
              <a:solidFill>
                <a:srgbClr val="FFFFFF"/>
              </a:solidFill>
              <a:latin typeface="Cabin"/>
              <a:ea typeface="Cabin"/>
              <a:cs typeface="Cabin"/>
              <a:sym typeface="Cabin"/>
            </a:endParaRPr>
          </a:p>
        </p:txBody>
      </p:sp>
      <p:pic>
        <p:nvPicPr>
          <p:cNvPr descr="beautiful-farmland-flyby-aerial-shot-footage-012125261_prevstill.jpg" id="315" name="Shape 315"/>
          <p:cNvPicPr preferRelativeResize="0"/>
          <p:nvPr/>
        </p:nvPicPr>
        <p:blipFill rotWithShape="1">
          <a:blip r:embed="rId3">
            <a:alphaModFix/>
          </a:blip>
          <a:srcRect b="7293" l="0" r="0" t="7302"/>
          <a:stretch/>
        </p:blipFill>
        <p:spPr>
          <a:xfrm>
            <a:off x="685681" y="1652298"/>
            <a:ext cx="7765500" cy="3226800"/>
          </a:xfrm>
          <a:prstGeom prst="rect">
            <a:avLst/>
          </a:prstGeom>
          <a:noFill/>
          <a:ln>
            <a:noFill/>
          </a:ln>
        </p:spPr>
      </p:pic>
      <p:sp>
        <p:nvSpPr>
          <p:cNvPr id="316" name="Shape 316"/>
          <p:cNvSpPr txBox="1"/>
          <p:nvPr/>
        </p:nvSpPr>
        <p:spPr>
          <a:xfrm>
            <a:off x="2874736" y="3041015"/>
            <a:ext cx="1490100" cy="31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rgbClr val="FFFFFF"/>
                </a:solidFill>
                <a:latin typeface="Cabin"/>
                <a:ea typeface="Cabin"/>
                <a:cs typeface="Cabin"/>
                <a:sym typeface="Cabin"/>
              </a:rPr>
              <a:t>Central Node</a:t>
            </a:r>
            <a:endParaRPr sz="1800">
              <a:solidFill>
                <a:srgbClr val="FFFFFF"/>
              </a:solidFill>
              <a:latin typeface="Cabin"/>
              <a:ea typeface="Cabin"/>
              <a:cs typeface="Cabin"/>
              <a:sym typeface="Cabin"/>
            </a:endParaRPr>
          </a:p>
        </p:txBody>
      </p:sp>
      <p:sp>
        <p:nvSpPr>
          <p:cNvPr id="317" name="Shape 317"/>
          <p:cNvSpPr txBox="1"/>
          <p:nvPr/>
        </p:nvSpPr>
        <p:spPr>
          <a:xfrm>
            <a:off x="4907416" y="2072330"/>
            <a:ext cx="1464300" cy="31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FFFF"/>
                </a:solidFill>
                <a:latin typeface="Cabin"/>
                <a:ea typeface="Cabin"/>
                <a:cs typeface="Cabin"/>
                <a:sym typeface="Cabin"/>
              </a:rPr>
              <a:t>Local Node-1</a:t>
            </a:r>
            <a:endParaRPr sz="1800">
              <a:solidFill>
                <a:srgbClr val="FFFFFF"/>
              </a:solidFill>
              <a:latin typeface="Cabin"/>
              <a:ea typeface="Cabin"/>
              <a:cs typeface="Cabin"/>
              <a:sym typeface="Cabin"/>
            </a:endParaRPr>
          </a:p>
        </p:txBody>
      </p:sp>
      <p:sp>
        <p:nvSpPr>
          <p:cNvPr id="318" name="Shape 318"/>
          <p:cNvSpPr txBox="1"/>
          <p:nvPr/>
        </p:nvSpPr>
        <p:spPr>
          <a:xfrm>
            <a:off x="4697161" y="4331728"/>
            <a:ext cx="1464300" cy="31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FFFF"/>
                </a:solidFill>
                <a:latin typeface="Cabin"/>
                <a:ea typeface="Cabin"/>
                <a:cs typeface="Cabin"/>
                <a:sym typeface="Cabin"/>
              </a:rPr>
              <a:t>Local Node-3</a:t>
            </a:r>
            <a:endParaRPr sz="1800">
              <a:solidFill>
                <a:srgbClr val="FFFFFF"/>
              </a:solidFill>
              <a:latin typeface="Cabin"/>
              <a:ea typeface="Cabin"/>
              <a:cs typeface="Cabin"/>
              <a:sym typeface="Cabin"/>
            </a:endParaRPr>
          </a:p>
        </p:txBody>
      </p:sp>
      <p:sp>
        <p:nvSpPr>
          <p:cNvPr id="319" name="Shape 319"/>
          <p:cNvSpPr txBox="1"/>
          <p:nvPr/>
        </p:nvSpPr>
        <p:spPr>
          <a:xfrm>
            <a:off x="1369783" y="2094864"/>
            <a:ext cx="1464300" cy="31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FFFF"/>
                </a:solidFill>
                <a:latin typeface="Cabin"/>
                <a:ea typeface="Cabin"/>
                <a:cs typeface="Cabin"/>
                <a:sym typeface="Cabin"/>
              </a:rPr>
              <a:t>Local Node-4</a:t>
            </a:r>
            <a:endParaRPr sz="1800">
              <a:solidFill>
                <a:srgbClr val="FFFFFF"/>
              </a:solidFill>
              <a:latin typeface="Cabin"/>
              <a:ea typeface="Cabin"/>
              <a:cs typeface="Cabin"/>
              <a:sym typeface="Cabin"/>
            </a:endParaRPr>
          </a:p>
        </p:txBody>
      </p:sp>
      <p:sp>
        <p:nvSpPr>
          <p:cNvPr id="320" name="Shape 320"/>
          <p:cNvSpPr txBox="1"/>
          <p:nvPr/>
        </p:nvSpPr>
        <p:spPr>
          <a:xfrm>
            <a:off x="5205197" y="3200605"/>
            <a:ext cx="1465800" cy="31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FFFF"/>
                </a:solidFill>
                <a:latin typeface="Cabin"/>
                <a:ea typeface="Cabin"/>
                <a:cs typeface="Cabin"/>
                <a:sym typeface="Cabin"/>
              </a:rPr>
              <a:t>Local Node-2</a:t>
            </a:r>
            <a:endParaRPr sz="1800">
              <a:solidFill>
                <a:srgbClr val="FFFFFF"/>
              </a:solidFill>
              <a:latin typeface="Cabin"/>
              <a:ea typeface="Cabin"/>
              <a:cs typeface="Cabin"/>
              <a:sym typeface="Cabin"/>
            </a:endParaRPr>
          </a:p>
        </p:txBody>
      </p:sp>
      <p:sp>
        <p:nvSpPr>
          <p:cNvPr id="321" name="Shape 321"/>
          <p:cNvSpPr txBox="1"/>
          <p:nvPr/>
        </p:nvSpPr>
        <p:spPr>
          <a:xfrm>
            <a:off x="541175" y="3690746"/>
            <a:ext cx="1399500" cy="31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FFFF"/>
                </a:solidFill>
                <a:latin typeface="Cabin"/>
                <a:ea typeface="Cabin"/>
                <a:cs typeface="Cabin"/>
                <a:sym typeface="Cabin"/>
              </a:rPr>
              <a:t>Local node-5</a:t>
            </a:r>
            <a:endParaRPr sz="1800">
              <a:solidFill>
                <a:srgbClr val="FFFFFF"/>
              </a:solidFill>
              <a:latin typeface="Cabin"/>
              <a:ea typeface="Cabin"/>
              <a:cs typeface="Cabin"/>
              <a:sym typeface="Cabin"/>
            </a:endParaRPr>
          </a:p>
        </p:txBody>
      </p:sp>
      <p:cxnSp>
        <p:nvCxnSpPr>
          <p:cNvPr id="322" name="Shape 322"/>
          <p:cNvCxnSpPr/>
          <p:nvPr/>
        </p:nvCxnSpPr>
        <p:spPr>
          <a:xfrm>
            <a:off x="2696674" y="2433421"/>
            <a:ext cx="822300" cy="711000"/>
          </a:xfrm>
          <a:prstGeom prst="straightConnector1">
            <a:avLst/>
          </a:prstGeom>
          <a:noFill/>
          <a:ln cap="flat" cmpd="sng" w="15875">
            <a:solidFill>
              <a:srgbClr val="FAC810"/>
            </a:solidFill>
            <a:prstDash val="solid"/>
            <a:round/>
            <a:headEnd len="sm" w="sm" type="none"/>
            <a:tailEnd len="lg" w="lg" type="triangle"/>
          </a:ln>
          <a:effectLst>
            <a:outerShdw blurRad="50800" rotWithShape="0" dir="5400000" dist="41909">
              <a:srgbClr val="000000">
                <a:alpha val="40000"/>
              </a:srgbClr>
            </a:outerShdw>
          </a:effectLst>
        </p:spPr>
      </p:cxnSp>
      <p:cxnSp>
        <p:nvCxnSpPr>
          <p:cNvPr id="323" name="Shape 323"/>
          <p:cNvCxnSpPr>
            <a:endCxn id="320" idx="1"/>
          </p:cNvCxnSpPr>
          <p:nvPr/>
        </p:nvCxnSpPr>
        <p:spPr>
          <a:xfrm>
            <a:off x="3619697" y="3360055"/>
            <a:ext cx="1585500" cy="0"/>
          </a:xfrm>
          <a:prstGeom prst="straightConnector1">
            <a:avLst/>
          </a:prstGeom>
          <a:noFill/>
          <a:ln cap="flat" cmpd="sng" w="15875">
            <a:solidFill>
              <a:srgbClr val="FAC810"/>
            </a:solidFill>
            <a:prstDash val="solid"/>
            <a:round/>
            <a:headEnd len="lg" w="lg" type="triangle"/>
            <a:tailEnd len="lg" w="lg" type="triangle"/>
          </a:ln>
          <a:effectLst>
            <a:outerShdw blurRad="50800" rotWithShape="0" dir="5400000" dist="41909">
              <a:srgbClr val="000000">
                <a:alpha val="40000"/>
              </a:srgbClr>
            </a:outerShdw>
          </a:effectLst>
        </p:spPr>
      </p:cxnSp>
      <p:cxnSp>
        <p:nvCxnSpPr>
          <p:cNvPr id="324" name="Shape 324"/>
          <p:cNvCxnSpPr>
            <a:stCxn id="316" idx="2"/>
            <a:endCxn id="318" idx="0"/>
          </p:cNvCxnSpPr>
          <p:nvPr/>
        </p:nvCxnSpPr>
        <p:spPr>
          <a:xfrm>
            <a:off x="3619786" y="3359915"/>
            <a:ext cx="1809600" cy="971700"/>
          </a:xfrm>
          <a:prstGeom prst="straightConnector1">
            <a:avLst/>
          </a:prstGeom>
          <a:noFill/>
          <a:ln cap="flat" cmpd="sng" w="15875">
            <a:solidFill>
              <a:srgbClr val="FAC810"/>
            </a:solidFill>
            <a:prstDash val="solid"/>
            <a:round/>
            <a:headEnd len="lg" w="lg" type="triangle"/>
            <a:tailEnd len="lg" w="lg" type="triangle"/>
          </a:ln>
          <a:effectLst>
            <a:outerShdw blurRad="50800" rotWithShape="0" dir="5400000" dist="41909">
              <a:srgbClr val="000000">
                <a:alpha val="40000"/>
              </a:srgbClr>
            </a:outerShdw>
          </a:effectLst>
        </p:spPr>
      </p:cxnSp>
      <p:cxnSp>
        <p:nvCxnSpPr>
          <p:cNvPr id="325" name="Shape 325"/>
          <p:cNvCxnSpPr>
            <a:stCxn id="321" idx="0"/>
          </p:cNvCxnSpPr>
          <p:nvPr/>
        </p:nvCxnSpPr>
        <p:spPr>
          <a:xfrm flipH="1" rot="10800000">
            <a:off x="1240925" y="3359846"/>
            <a:ext cx="2379000" cy="330900"/>
          </a:xfrm>
          <a:prstGeom prst="straightConnector1">
            <a:avLst/>
          </a:prstGeom>
          <a:noFill/>
          <a:ln cap="flat" cmpd="sng" w="15875">
            <a:solidFill>
              <a:srgbClr val="FAC810"/>
            </a:solidFill>
            <a:prstDash val="solid"/>
            <a:round/>
            <a:headEnd len="med" w="med" type="stealth"/>
            <a:tailEnd len="med" w="med" type="stealth"/>
          </a:ln>
          <a:effectLst>
            <a:outerShdw blurRad="50800" rotWithShape="0" dir="5400000" dist="41909">
              <a:srgbClr val="000000">
                <a:alpha val="40000"/>
              </a:srgbClr>
            </a:outerShdw>
          </a:effectLst>
        </p:spPr>
      </p:cxnSp>
      <p:cxnSp>
        <p:nvCxnSpPr>
          <p:cNvPr id="326" name="Shape 326"/>
          <p:cNvCxnSpPr>
            <a:stCxn id="316" idx="0"/>
            <a:endCxn id="317" idx="1"/>
          </p:cNvCxnSpPr>
          <p:nvPr/>
        </p:nvCxnSpPr>
        <p:spPr>
          <a:xfrm flipH="1" rot="10800000">
            <a:off x="3619786" y="2231915"/>
            <a:ext cx="1287600" cy="809100"/>
          </a:xfrm>
          <a:prstGeom prst="straightConnector1">
            <a:avLst/>
          </a:prstGeom>
          <a:noFill/>
          <a:ln cap="flat" cmpd="sng" w="15875">
            <a:solidFill>
              <a:srgbClr val="FAC810"/>
            </a:solidFill>
            <a:prstDash val="solid"/>
            <a:round/>
            <a:headEnd len="lg" w="lg" type="triangle"/>
            <a:tailEnd len="lg" w="lg" type="triangle"/>
          </a:ln>
          <a:effectLst>
            <a:outerShdw blurRad="50800" rotWithShape="0" dir="5400000" dist="41909">
              <a:srgbClr val="000000">
                <a:alpha val="4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824000" y="848444"/>
            <a:ext cx="5857800" cy="3970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a:t>
            </a:r>
            <a:endParaRPr/>
          </a:p>
        </p:txBody>
      </p:sp>
      <p:sp>
        <p:nvSpPr>
          <p:cNvPr id="332" name="Shape 332"/>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33" name="Shape 333"/>
          <p:cNvSpPr txBox="1"/>
          <p:nvPr/>
        </p:nvSpPr>
        <p:spPr>
          <a:xfrm>
            <a:off x="672398" y="305166"/>
            <a:ext cx="7334700" cy="867300"/>
          </a:xfrm>
          <a:prstGeom prst="rect">
            <a:avLst/>
          </a:prstGeom>
          <a:noFill/>
          <a:ln>
            <a:noFill/>
          </a:ln>
        </p:spPr>
        <p:txBody>
          <a:bodyPr anchorCtr="0" anchor="ctr" bIns="45700" lIns="0" spcFirstLastPara="1" rIns="0" wrap="square" tIns="45700">
            <a:noAutofit/>
          </a:bodyPr>
          <a:lstStyle/>
          <a:p>
            <a:pPr indent="0" lvl="0" marL="0" rtl="0">
              <a:spcBef>
                <a:spcPts val="0"/>
              </a:spcBef>
              <a:spcAft>
                <a:spcPts val="0"/>
              </a:spcAft>
              <a:buNone/>
            </a:pPr>
            <a:r>
              <a:rPr lang="en" sz="3240">
                <a:solidFill>
                  <a:srgbClr val="FFFFFF"/>
                </a:solidFill>
                <a:latin typeface="Cabin"/>
                <a:ea typeface="Cabin"/>
                <a:cs typeface="Cabin"/>
                <a:sym typeface="Cabin"/>
              </a:rPr>
              <a:t>LORA FOR LONG RANGE, LOW POWER COMMUNICATION</a:t>
            </a:r>
            <a:endParaRPr sz="3240">
              <a:solidFill>
                <a:srgbClr val="FFFFFF"/>
              </a:solidFill>
              <a:latin typeface="Cabin"/>
              <a:ea typeface="Cabin"/>
              <a:cs typeface="Cabin"/>
              <a:sym typeface="Cabin"/>
            </a:endParaRPr>
          </a:p>
        </p:txBody>
      </p:sp>
      <p:sp>
        <p:nvSpPr>
          <p:cNvPr id="334" name="Shape 334"/>
          <p:cNvSpPr txBox="1"/>
          <p:nvPr/>
        </p:nvSpPr>
        <p:spPr>
          <a:xfrm>
            <a:off x="447700" y="1311003"/>
            <a:ext cx="7766400" cy="2964300"/>
          </a:xfrm>
          <a:prstGeom prst="rect">
            <a:avLst/>
          </a:prstGeom>
          <a:noFill/>
          <a:ln>
            <a:noFill/>
          </a:ln>
        </p:spPr>
        <p:txBody>
          <a:bodyPr anchorCtr="0" anchor="t" bIns="45700" lIns="0" spcFirstLastPara="1" rIns="0" wrap="square" tIns="45700">
            <a:noAutofit/>
          </a:bodyPr>
          <a:lstStyle/>
          <a:p>
            <a:pPr indent="-275272" lvl="0" marL="342900" rtl="0">
              <a:spcBef>
                <a:spcPts val="0"/>
              </a:spcBef>
              <a:spcAft>
                <a:spcPts val="0"/>
              </a:spcAft>
              <a:buClr>
                <a:srgbClr val="86CE24"/>
              </a:buClr>
              <a:buSzPts val="1800"/>
              <a:buFont typeface="Noto Sans Symbols"/>
              <a:buChar char="▶"/>
            </a:pPr>
            <a:r>
              <a:rPr lang="en" sz="1800">
                <a:solidFill>
                  <a:srgbClr val="FFFFFF"/>
                </a:solidFill>
                <a:latin typeface="Cabin"/>
                <a:ea typeface="Cabin"/>
                <a:cs typeface="Cabin"/>
                <a:sym typeface="Cabin"/>
              </a:rPr>
              <a:t>As seen in the picture, the range of communication for huge fields is very large(upto 10-15sqKms). This can be solved using LoRa(Long Range communication module) with low power working making best fit for this application.</a:t>
            </a:r>
            <a:endParaRPr sz="1800">
              <a:solidFill>
                <a:srgbClr val="FFFFFF"/>
              </a:solidFill>
              <a:latin typeface="Cabin"/>
              <a:ea typeface="Cabin"/>
              <a:cs typeface="Cabin"/>
              <a:sym typeface="Cabin"/>
            </a:endParaRPr>
          </a:p>
          <a:p>
            <a:pPr indent="0" lvl="0" marL="68580" rtl="0">
              <a:spcBef>
                <a:spcPts val="700"/>
              </a:spcBef>
              <a:spcAft>
                <a:spcPts val="0"/>
              </a:spcAft>
              <a:buNone/>
            </a:pPr>
            <a:r>
              <a:rPr lang="en" sz="1800">
                <a:solidFill>
                  <a:srgbClr val="FFFFFF"/>
                </a:solidFill>
                <a:latin typeface="Cabin"/>
                <a:ea typeface="Cabin"/>
                <a:cs typeface="Cabin"/>
                <a:sym typeface="Cabin"/>
              </a:rPr>
              <a:t>		          </a:t>
            </a:r>
            <a:r>
              <a:rPr b="1" lang="en" sz="1800" u="sng">
                <a:solidFill>
                  <a:srgbClr val="FFFFFF"/>
                </a:solidFill>
                <a:latin typeface="Cabin"/>
                <a:ea typeface="Cabin"/>
                <a:cs typeface="Cabin"/>
                <a:sym typeface="Cabin"/>
              </a:rPr>
              <a:t>Key Features of LoRa</a:t>
            </a:r>
            <a:endParaRPr sz="1800">
              <a:solidFill>
                <a:srgbClr val="FFFFFF"/>
              </a:solidFill>
              <a:latin typeface="Cabin"/>
              <a:ea typeface="Cabin"/>
              <a:cs typeface="Cabin"/>
              <a:sym typeface="Cabin"/>
            </a:endParaRPr>
          </a:p>
          <a:p>
            <a:pPr indent="-275272" lvl="0" marL="342900" rtl="0">
              <a:spcBef>
                <a:spcPts val="700"/>
              </a:spcBef>
              <a:spcAft>
                <a:spcPts val="0"/>
              </a:spcAft>
              <a:buClr>
                <a:srgbClr val="86CE24"/>
              </a:buClr>
              <a:buSzPts val="1800"/>
              <a:buFont typeface="Noto Sans Symbols"/>
              <a:buChar char="▶"/>
            </a:pPr>
            <a:r>
              <a:rPr lang="en" sz="1800">
                <a:solidFill>
                  <a:srgbClr val="FFFFFF"/>
                </a:solidFill>
                <a:latin typeface="Cabin"/>
                <a:ea typeface="Cabin"/>
                <a:cs typeface="Cabin"/>
                <a:sym typeface="Cabin"/>
              </a:rPr>
              <a:t>Long Range -&gt; 15-25KM of Range to Transmit Data.</a:t>
            </a:r>
            <a:endParaRPr sz="1800">
              <a:solidFill>
                <a:srgbClr val="FFFFFF"/>
              </a:solidFill>
              <a:latin typeface="Cabin"/>
              <a:ea typeface="Cabin"/>
              <a:cs typeface="Cabin"/>
              <a:sym typeface="Cabin"/>
            </a:endParaRPr>
          </a:p>
          <a:p>
            <a:pPr indent="-275272" lvl="0" marL="342900" rtl="0">
              <a:spcBef>
                <a:spcPts val="700"/>
              </a:spcBef>
              <a:spcAft>
                <a:spcPts val="0"/>
              </a:spcAft>
              <a:buClr>
                <a:srgbClr val="86CE24"/>
              </a:buClr>
              <a:buSzPts val="1800"/>
              <a:buFont typeface="Noto Sans Symbols"/>
              <a:buChar char="▶"/>
            </a:pPr>
            <a:r>
              <a:rPr lang="en" sz="1800">
                <a:solidFill>
                  <a:srgbClr val="FFFFFF"/>
                </a:solidFill>
                <a:latin typeface="Cabin"/>
                <a:ea typeface="Cabin"/>
                <a:cs typeface="Cabin"/>
                <a:sym typeface="Cabin"/>
              </a:rPr>
              <a:t>Low Power -&gt; Can run on solar cells charging for days.</a:t>
            </a:r>
            <a:endParaRPr sz="1800">
              <a:solidFill>
                <a:srgbClr val="FFFFFF"/>
              </a:solidFill>
              <a:latin typeface="Cabin"/>
              <a:ea typeface="Cabin"/>
              <a:cs typeface="Cabin"/>
              <a:sym typeface="Cabin"/>
            </a:endParaRPr>
          </a:p>
          <a:p>
            <a:pPr indent="-275272" lvl="0" marL="342900" rtl="0">
              <a:spcBef>
                <a:spcPts val="700"/>
              </a:spcBef>
              <a:spcAft>
                <a:spcPts val="0"/>
              </a:spcAft>
              <a:buClr>
                <a:srgbClr val="86CE24"/>
              </a:buClr>
              <a:buSzPts val="1800"/>
              <a:buFont typeface="Noto Sans Symbols"/>
              <a:buChar char="▶"/>
            </a:pPr>
            <a:r>
              <a:rPr lang="en" sz="1800">
                <a:solidFill>
                  <a:srgbClr val="FFFFFF"/>
                </a:solidFill>
                <a:latin typeface="Cabin"/>
                <a:ea typeface="Cabin"/>
                <a:cs typeface="Cabin"/>
                <a:sym typeface="Cabin"/>
              </a:rPr>
              <a:t>Geolocation-&gt; Enables tracking without GPS or additional power usage.</a:t>
            </a:r>
            <a:endParaRPr sz="1800">
              <a:solidFill>
                <a:srgbClr val="FFFFFF"/>
              </a:solidFill>
              <a:latin typeface="Cabin"/>
              <a:ea typeface="Cabin"/>
              <a:cs typeface="Cabin"/>
              <a:sym typeface="Cabin"/>
            </a:endParaRPr>
          </a:p>
          <a:p>
            <a:pPr indent="-275272" lvl="0" marL="342900" rtl="0">
              <a:spcBef>
                <a:spcPts val="700"/>
              </a:spcBef>
              <a:spcAft>
                <a:spcPts val="0"/>
              </a:spcAft>
              <a:buClr>
                <a:srgbClr val="86CE24"/>
              </a:buClr>
              <a:buSzPts val="1800"/>
              <a:buFont typeface="Noto Sans Symbols"/>
              <a:buChar char="▶"/>
            </a:pPr>
            <a:r>
              <a:rPr lang="en" sz="1800">
                <a:solidFill>
                  <a:srgbClr val="FFFFFF"/>
                </a:solidFill>
                <a:latin typeface="Cabin"/>
                <a:ea typeface="Cabin"/>
                <a:cs typeface="Cabin"/>
                <a:sym typeface="Cabin"/>
              </a:rPr>
              <a:t>Secure         -&gt; AES-128 encryption of data to ensure optimal privacy.</a:t>
            </a:r>
            <a:endParaRPr sz="1800">
              <a:solidFill>
                <a:srgbClr val="FFFFFF"/>
              </a:solidFill>
              <a:latin typeface="Cabin"/>
              <a:ea typeface="Cabin"/>
              <a:cs typeface="Cabin"/>
              <a:sym typeface="Cabin"/>
            </a:endParaRPr>
          </a:p>
          <a:p>
            <a:pPr indent="-275272" lvl="0" marL="342900" rtl="0">
              <a:spcBef>
                <a:spcPts val="700"/>
              </a:spcBef>
              <a:spcAft>
                <a:spcPts val="0"/>
              </a:spcAft>
              <a:buClr>
                <a:srgbClr val="86CE24"/>
              </a:buClr>
              <a:buSzPts val="1800"/>
              <a:buFont typeface="Noto Sans Symbols"/>
              <a:buChar char="▶"/>
            </a:pPr>
            <a:r>
              <a:rPr lang="en" sz="1800">
                <a:solidFill>
                  <a:srgbClr val="FFFFFF"/>
                </a:solidFill>
                <a:latin typeface="Cabin"/>
                <a:ea typeface="Cabin"/>
                <a:cs typeface="Cabin"/>
                <a:sym typeface="Cabin"/>
              </a:rPr>
              <a:t>Low-Cost    -&gt; Relatively low cost when plotted against the range.</a:t>
            </a:r>
            <a:endParaRPr sz="1800">
              <a:solidFill>
                <a:srgbClr val="FFFFFF"/>
              </a:solidFill>
              <a:latin typeface="Cabin"/>
              <a:ea typeface="Cabin"/>
              <a:cs typeface="Cabin"/>
              <a:sym typeface="Cabin"/>
            </a:endParaRPr>
          </a:p>
        </p:txBody>
      </p:sp>
      <p:pic>
        <p:nvPicPr>
          <p:cNvPr descr="lorawan_representative_cooking_big.1448545211-500x500.jpg" id="335" name="Shape 335"/>
          <p:cNvPicPr preferRelativeResize="0"/>
          <p:nvPr/>
        </p:nvPicPr>
        <p:blipFill rotWithShape="1">
          <a:blip r:embed="rId3">
            <a:alphaModFix/>
          </a:blip>
          <a:srcRect b="0" l="0" r="0" t="0"/>
          <a:stretch/>
        </p:blipFill>
        <p:spPr>
          <a:xfrm>
            <a:off x="6945746" y="2316643"/>
            <a:ext cx="1702300" cy="13687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824000" y="848444"/>
            <a:ext cx="5857800" cy="3970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a:t>
            </a:r>
            <a:endParaRPr/>
          </a:p>
        </p:txBody>
      </p:sp>
      <p:sp>
        <p:nvSpPr>
          <p:cNvPr id="341" name="Shape 341"/>
          <p:cNvSpPr txBox="1"/>
          <p:nvPr>
            <p:ph idx="12" type="sldNum"/>
          </p:nvPr>
        </p:nvSpPr>
        <p:spPr>
          <a:xfrm>
            <a:off x="8451046" y="5263306"/>
            <a:ext cx="548700" cy="43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42" name="Shape 342"/>
          <p:cNvSpPr txBox="1"/>
          <p:nvPr/>
        </p:nvSpPr>
        <p:spPr>
          <a:xfrm>
            <a:off x="685800" y="305165"/>
            <a:ext cx="7617900" cy="1119900"/>
          </a:xfrm>
          <a:prstGeom prst="rect">
            <a:avLst/>
          </a:prstGeom>
          <a:noFill/>
          <a:ln>
            <a:noFill/>
          </a:ln>
        </p:spPr>
        <p:txBody>
          <a:bodyPr anchorCtr="0" anchor="ctr" bIns="45700" lIns="0" spcFirstLastPara="1" rIns="0" wrap="square" tIns="45700">
            <a:noAutofit/>
          </a:bodyPr>
          <a:lstStyle/>
          <a:p>
            <a:pPr indent="0" lvl="0" marL="0" rtl="0">
              <a:spcBef>
                <a:spcPts val="0"/>
              </a:spcBef>
              <a:spcAft>
                <a:spcPts val="0"/>
              </a:spcAft>
              <a:buNone/>
            </a:pPr>
            <a:r>
              <a:rPr lang="en" sz="3600">
                <a:solidFill>
                  <a:srgbClr val="FFFFFF"/>
                </a:solidFill>
                <a:latin typeface="Cabin"/>
                <a:ea typeface="Cabin"/>
                <a:cs typeface="Cabin"/>
                <a:sym typeface="Cabin"/>
              </a:rPr>
              <a:t>LORAWAN PROTOCOL:</a:t>
            </a:r>
            <a:endParaRPr sz="3600">
              <a:solidFill>
                <a:srgbClr val="FFFFFF"/>
              </a:solidFill>
              <a:latin typeface="Cabin"/>
              <a:ea typeface="Cabin"/>
              <a:cs typeface="Cabin"/>
              <a:sym typeface="Cabin"/>
            </a:endParaRPr>
          </a:p>
        </p:txBody>
      </p:sp>
      <p:sp>
        <p:nvSpPr>
          <p:cNvPr id="343" name="Shape 343"/>
          <p:cNvSpPr txBox="1"/>
          <p:nvPr/>
        </p:nvSpPr>
        <p:spPr>
          <a:xfrm>
            <a:off x="685800" y="1604207"/>
            <a:ext cx="7617900" cy="3659100"/>
          </a:xfrm>
          <a:prstGeom prst="rect">
            <a:avLst/>
          </a:prstGeom>
          <a:noFill/>
          <a:ln>
            <a:noFill/>
          </a:ln>
        </p:spPr>
        <p:txBody>
          <a:bodyPr anchorCtr="0" anchor="t" bIns="45700" lIns="0" spcFirstLastPara="1" rIns="0" wrap="square" tIns="45700">
            <a:noAutofit/>
          </a:bodyPr>
          <a:lstStyle/>
          <a:p>
            <a:pPr indent="-280670" lvl="0" marL="342900" rtl="0">
              <a:spcBef>
                <a:spcPts val="0"/>
              </a:spcBef>
              <a:spcAft>
                <a:spcPts val="0"/>
              </a:spcAft>
              <a:buClr>
                <a:srgbClr val="86CE24"/>
              </a:buClr>
              <a:buSzPts val="1800"/>
              <a:buFont typeface="Noto Sans Symbols"/>
              <a:buChar char="▶"/>
            </a:pPr>
            <a:r>
              <a:rPr lang="en" sz="1800">
                <a:solidFill>
                  <a:srgbClr val="FFFFFF"/>
                </a:solidFill>
                <a:latin typeface="Cabin"/>
                <a:ea typeface="Cabin"/>
                <a:cs typeface="Cabin"/>
                <a:sym typeface="Cabin"/>
              </a:rPr>
              <a:t>This can be implemented onto a closed network by utilizing the Wide Area Network capability of the LoRa, Namely LoRaWAN Protocol.</a:t>
            </a:r>
            <a:endParaRPr sz="1800">
              <a:solidFill>
                <a:srgbClr val="FFFFFF"/>
              </a:solidFill>
              <a:latin typeface="Cabin"/>
              <a:ea typeface="Cabin"/>
              <a:cs typeface="Cabin"/>
              <a:sym typeface="Cabin"/>
            </a:endParaRPr>
          </a:p>
          <a:p>
            <a:pPr indent="-166370" lvl="0" marL="342900" rtl="0">
              <a:spcBef>
                <a:spcPts val="700"/>
              </a:spcBef>
              <a:spcAft>
                <a:spcPts val="0"/>
              </a:spcAft>
              <a:buNone/>
            </a:pPr>
            <a:r>
              <a:t/>
            </a:r>
            <a:endParaRPr sz="1800">
              <a:solidFill>
                <a:srgbClr val="FFFFFF"/>
              </a:solidFill>
              <a:latin typeface="Cabin"/>
              <a:ea typeface="Cabin"/>
              <a:cs typeface="Cabin"/>
              <a:sym typeface="Cabin"/>
            </a:endParaRPr>
          </a:p>
          <a:p>
            <a:pPr indent="-280670" lvl="0" marL="342900" rtl="0">
              <a:spcBef>
                <a:spcPts val="700"/>
              </a:spcBef>
              <a:spcAft>
                <a:spcPts val="0"/>
              </a:spcAft>
              <a:buClr>
                <a:srgbClr val="86CE24"/>
              </a:buClr>
              <a:buSzPts val="1800"/>
              <a:buFont typeface="Noto Sans Symbols"/>
              <a:buChar char="▶"/>
            </a:pPr>
            <a:r>
              <a:rPr lang="en" sz="1800">
                <a:solidFill>
                  <a:srgbClr val="FFFFFF"/>
                </a:solidFill>
                <a:latin typeface="Cabin"/>
                <a:ea typeface="Cabin"/>
                <a:cs typeface="Cabin"/>
                <a:sym typeface="Cabin"/>
              </a:rPr>
              <a:t>It creates a Long Range Wide Area Network</a:t>
            </a:r>
            <a:endParaRPr sz="1800">
              <a:solidFill>
                <a:srgbClr val="FFFFFF"/>
              </a:solidFill>
              <a:latin typeface="Cabin"/>
              <a:ea typeface="Cabin"/>
              <a:cs typeface="Cabin"/>
              <a:sym typeface="Cabin"/>
            </a:endParaRPr>
          </a:p>
          <a:p>
            <a:pPr indent="0" lvl="0" marL="68580" rtl="0">
              <a:spcBef>
                <a:spcPts val="700"/>
              </a:spcBef>
              <a:spcAft>
                <a:spcPts val="0"/>
              </a:spcAft>
              <a:buNone/>
            </a:pPr>
            <a:r>
              <a:rPr lang="en" sz="1800">
                <a:solidFill>
                  <a:srgbClr val="FFFFFF"/>
                </a:solidFill>
                <a:latin typeface="Cabin"/>
                <a:ea typeface="Cabin"/>
                <a:cs typeface="Cabin"/>
                <a:sym typeface="Cabin"/>
              </a:rPr>
              <a:t>    where the data can be transmitted</a:t>
            </a:r>
            <a:endParaRPr sz="1800">
              <a:solidFill>
                <a:srgbClr val="FFFFFF"/>
              </a:solidFill>
              <a:latin typeface="Cabin"/>
              <a:ea typeface="Cabin"/>
              <a:cs typeface="Cabin"/>
              <a:sym typeface="Cabin"/>
            </a:endParaRPr>
          </a:p>
          <a:p>
            <a:pPr indent="0" lvl="0" marL="68580" rtl="0">
              <a:spcBef>
                <a:spcPts val="700"/>
              </a:spcBef>
              <a:spcAft>
                <a:spcPts val="0"/>
              </a:spcAft>
              <a:buNone/>
            </a:pPr>
            <a:r>
              <a:rPr lang="en" sz="1800">
                <a:solidFill>
                  <a:srgbClr val="FFFFFF"/>
                </a:solidFill>
                <a:latin typeface="Cabin"/>
                <a:ea typeface="Cabin"/>
                <a:cs typeface="Cabin"/>
                <a:sym typeface="Cabin"/>
              </a:rPr>
              <a:t>    to central node that is miles away with</a:t>
            </a:r>
            <a:endParaRPr sz="1800">
              <a:solidFill>
                <a:srgbClr val="FFFFFF"/>
              </a:solidFill>
              <a:latin typeface="Cabin"/>
              <a:ea typeface="Cabin"/>
              <a:cs typeface="Cabin"/>
              <a:sym typeface="Cabin"/>
            </a:endParaRPr>
          </a:p>
          <a:p>
            <a:pPr indent="0" lvl="0" marL="68580" rtl="0">
              <a:spcBef>
                <a:spcPts val="700"/>
              </a:spcBef>
              <a:spcAft>
                <a:spcPts val="0"/>
              </a:spcAft>
              <a:buNone/>
            </a:pPr>
            <a:r>
              <a:rPr lang="en" sz="1800">
                <a:solidFill>
                  <a:srgbClr val="FFFFFF"/>
                </a:solidFill>
                <a:latin typeface="Cabin"/>
                <a:ea typeface="Cabin"/>
                <a:cs typeface="Cabin"/>
                <a:sym typeface="Cabin"/>
              </a:rPr>
              <a:t>    secured(128 AES encrypted) data packets</a:t>
            </a:r>
            <a:endParaRPr sz="1800">
              <a:solidFill>
                <a:srgbClr val="FFFFFF"/>
              </a:solidFill>
              <a:latin typeface="Cabin"/>
              <a:ea typeface="Cabin"/>
              <a:cs typeface="Cabin"/>
              <a:sym typeface="Cabin"/>
            </a:endParaRPr>
          </a:p>
          <a:p>
            <a:pPr indent="0" lvl="0" marL="68580" rtl="0">
              <a:spcBef>
                <a:spcPts val="700"/>
              </a:spcBef>
              <a:spcAft>
                <a:spcPts val="0"/>
              </a:spcAft>
              <a:buNone/>
            </a:pPr>
            <a:r>
              <a:rPr lang="en" sz="1800">
                <a:solidFill>
                  <a:srgbClr val="FFFFFF"/>
                </a:solidFill>
                <a:latin typeface="Cabin"/>
                <a:ea typeface="Cabin"/>
                <a:cs typeface="Cabin"/>
                <a:sym typeface="Cabin"/>
              </a:rPr>
              <a:t>    and receive back the feedback with nearly</a:t>
            </a:r>
            <a:endParaRPr sz="1800">
              <a:solidFill>
                <a:srgbClr val="FFFFFF"/>
              </a:solidFill>
              <a:latin typeface="Cabin"/>
              <a:ea typeface="Cabin"/>
              <a:cs typeface="Cabin"/>
              <a:sym typeface="Cabin"/>
            </a:endParaRPr>
          </a:p>
          <a:p>
            <a:pPr indent="0" lvl="0" marL="68580" rtl="0">
              <a:spcBef>
                <a:spcPts val="700"/>
              </a:spcBef>
              <a:spcAft>
                <a:spcPts val="0"/>
              </a:spcAft>
              <a:buNone/>
            </a:pPr>
            <a:r>
              <a:rPr lang="en" sz="1800">
                <a:solidFill>
                  <a:srgbClr val="FFFFFF"/>
                </a:solidFill>
                <a:latin typeface="Cabin"/>
                <a:ea typeface="Cabin"/>
                <a:cs typeface="Cabin"/>
                <a:sym typeface="Cabin"/>
              </a:rPr>
              <a:t>    ‘0’ noise induced in the path.</a:t>
            </a:r>
            <a:endParaRPr sz="1800">
              <a:solidFill>
                <a:srgbClr val="FFFFFF"/>
              </a:solidFill>
              <a:latin typeface="Cabin"/>
              <a:ea typeface="Cabin"/>
              <a:cs typeface="Cabin"/>
              <a:sym typeface="Cabin"/>
            </a:endParaRPr>
          </a:p>
        </p:txBody>
      </p:sp>
      <p:pic>
        <p:nvPicPr>
          <p:cNvPr descr="diagrama_lorawan_sending_1_big.jpg" id="344" name="Shape 344"/>
          <p:cNvPicPr preferRelativeResize="0"/>
          <p:nvPr/>
        </p:nvPicPr>
        <p:blipFill rotWithShape="1">
          <a:blip r:embed="rId3">
            <a:alphaModFix/>
          </a:blip>
          <a:srcRect b="0" l="0" r="0" t="0"/>
          <a:stretch/>
        </p:blipFill>
        <p:spPr>
          <a:xfrm>
            <a:off x="5576747" y="2423378"/>
            <a:ext cx="2978327" cy="25676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816599" y="737815"/>
            <a:ext cx="5805600" cy="3162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1800"/>
              <a:t> </a:t>
            </a:r>
            <a:endParaRPr sz="1800"/>
          </a:p>
        </p:txBody>
      </p:sp>
      <p:sp>
        <p:nvSpPr>
          <p:cNvPr id="350" name="Shape 350"/>
          <p:cNvSpPr txBox="1"/>
          <p:nvPr>
            <p:ph idx="12" type="sldNum"/>
          </p:nvPr>
        </p:nvSpPr>
        <p:spPr>
          <a:xfrm>
            <a:off x="8375618" y="4253582"/>
            <a:ext cx="543600" cy="348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sz="1800">
                <a:latin typeface="Maven Pro"/>
                <a:ea typeface="Maven Pro"/>
                <a:cs typeface="Maven Pro"/>
                <a:sym typeface="Maven Pro"/>
              </a:rPr>
              <a:t>‹#›</a:t>
            </a:fld>
            <a:endParaRPr sz="1800">
              <a:latin typeface="Maven Pro"/>
              <a:ea typeface="Maven Pro"/>
              <a:cs typeface="Maven Pro"/>
              <a:sym typeface="Maven Pro"/>
            </a:endParaRPr>
          </a:p>
        </p:txBody>
      </p:sp>
      <p:sp>
        <p:nvSpPr>
          <p:cNvPr id="351" name="Shape 351"/>
          <p:cNvSpPr txBox="1"/>
          <p:nvPr/>
        </p:nvSpPr>
        <p:spPr>
          <a:xfrm>
            <a:off x="679631" y="305167"/>
            <a:ext cx="7702800" cy="1011600"/>
          </a:xfrm>
          <a:prstGeom prst="rect">
            <a:avLst/>
          </a:prstGeom>
          <a:noFill/>
          <a:ln>
            <a:noFill/>
          </a:ln>
        </p:spPr>
        <p:txBody>
          <a:bodyPr anchorCtr="0" anchor="ctr" bIns="45700" lIns="0" spcFirstLastPara="1" rIns="0" wrap="square" tIns="45700">
            <a:noAutofit/>
          </a:bodyPr>
          <a:lstStyle/>
          <a:p>
            <a:pPr indent="0" lvl="0" marL="0" rtl="0">
              <a:spcBef>
                <a:spcPts val="0"/>
              </a:spcBef>
              <a:spcAft>
                <a:spcPts val="0"/>
              </a:spcAft>
              <a:buNone/>
            </a:pPr>
            <a:r>
              <a:rPr lang="en" sz="1800">
                <a:solidFill>
                  <a:srgbClr val="FFFFFF"/>
                </a:solidFill>
                <a:latin typeface="Maven Pro"/>
                <a:ea typeface="Maven Pro"/>
                <a:cs typeface="Maven Pro"/>
                <a:sym typeface="Maven Pro"/>
              </a:rPr>
              <a:t>DATA FLOW AT LOCAL NODES</a:t>
            </a:r>
            <a:endParaRPr sz="1800">
              <a:solidFill>
                <a:srgbClr val="FFFFFF"/>
              </a:solidFill>
              <a:latin typeface="Maven Pro"/>
              <a:ea typeface="Maven Pro"/>
              <a:cs typeface="Maven Pro"/>
              <a:sym typeface="Maven Pro"/>
            </a:endParaRPr>
          </a:p>
        </p:txBody>
      </p:sp>
      <p:grpSp>
        <p:nvGrpSpPr>
          <p:cNvPr id="352" name="Shape 352"/>
          <p:cNvGrpSpPr/>
          <p:nvPr/>
        </p:nvGrpSpPr>
        <p:grpSpPr>
          <a:xfrm>
            <a:off x="-7134" y="1067712"/>
            <a:ext cx="9068922" cy="3926391"/>
            <a:chOff x="692" y="452892"/>
            <a:chExt cx="9150360" cy="3576600"/>
          </a:xfrm>
        </p:grpSpPr>
        <p:sp>
          <p:nvSpPr>
            <p:cNvPr id="353" name="Shape 353"/>
            <p:cNvSpPr/>
            <p:nvPr/>
          </p:nvSpPr>
          <p:spPr>
            <a:xfrm>
              <a:off x="692" y="452892"/>
              <a:ext cx="2980500" cy="3576600"/>
            </a:xfrm>
            <a:prstGeom prst="roundRect">
              <a:avLst>
                <a:gd fmla="val 5000" name="adj"/>
              </a:avLst>
            </a:prstGeom>
            <a:gradFill>
              <a:gsLst>
                <a:gs pos="0">
                  <a:srgbClr val="6BA61A"/>
                </a:gs>
                <a:gs pos="30000">
                  <a:srgbClr val="7FCC16"/>
                </a:gs>
                <a:gs pos="45000">
                  <a:srgbClr val="87DD11"/>
                </a:gs>
                <a:gs pos="55000">
                  <a:srgbClr val="87DD11"/>
                </a:gs>
                <a:gs pos="73000">
                  <a:srgbClr val="7FCC16"/>
                </a:gs>
                <a:gs pos="100000">
                  <a:srgbClr val="6BA61A"/>
                </a:gs>
              </a:gsLst>
              <a:lin ang="949849" scaled="0"/>
            </a:gradFill>
            <a:ln>
              <a:noFill/>
            </a:ln>
            <a:effectLst>
              <a:outerShdw blurRad="50800" rotWithShape="0" dir="5400000" dist="41909">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sz="1800">
                <a:latin typeface="Maven Pro"/>
                <a:ea typeface="Maven Pro"/>
                <a:cs typeface="Maven Pro"/>
                <a:sym typeface="Maven Pro"/>
              </a:endParaRPr>
            </a:p>
          </p:txBody>
        </p:sp>
        <p:sp>
          <p:nvSpPr>
            <p:cNvPr id="354" name="Shape 354"/>
            <p:cNvSpPr txBox="1"/>
            <p:nvPr/>
          </p:nvSpPr>
          <p:spPr>
            <a:xfrm rot="-5400000">
              <a:off x="-1167656" y="1621361"/>
              <a:ext cx="2932800" cy="596100"/>
            </a:xfrm>
            <a:prstGeom prst="rect">
              <a:avLst/>
            </a:prstGeom>
            <a:noFill/>
            <a:ln>
              <a:noFill/>
            </a:ln>
          </p:spPr>
          <p:txBody>
            <a:bodyPr anchorCtr="0" anchor="t" bIns="0" lIns="0" spcFirstLastPara="1" rIns="106675" wrap="square" tIns="82275">
              <a:noAutofit/>
            </a:bodyPr>
            <a:lstStyle/>
            <a:p>
              <a:pPr indent="0" lvl="0" marL="0" marR="0" rtl="0" algn="r">
                <a:lnSpc>
                  <a:spcPct val="90000"/>
                </a:lnSpc>
                <a:spcBef>
                  <a:spcPts val="0"/>
                </a:spcBef>
                <a:spcAft>
                  <a:spcPts val="0"/>
                </a:spcAft>
                <a:buNone/>
              </a:pPr>
              <a:r>
                <a:rPr lang="en" sz="1800">
                  <a:solidFill>
                    <a:srgbClr val="FFFFFF"/>
                  </a:solidFill>
                  <a:latin typeface="Maven Pro"/>
                  <a:ea typeface="Maven Pro"/>
                  <a:cs typeface="Maven Pro"/>
                  <a:sym typeface="Maven Pro"/>
                </a:rPr>
                <a:t>Collecting the Data</a:t>
              </a:r>
              <a:endParaRPr sz="1800">
                <a:solidFill>
                  <a:srgbClr val="FFFFFF"/>
                </a:solidFill>
                <a:latin typeface="Maven Pro"/>
                <a:ea typeface="Maven Pro"/>
                <a:cs typeface="Maven Pro"/>
                <a:sym typeface="Maven Pro"/>
              </a:endParaRPr>
            </a:p>
          </p:txBody>
        </p:sp>
        <p:sp>
          <p:nvSpPr>
            <p:cNvPr id="355" name="Shape 355"/>
            <p:cNvSpPr/>
            <p:nvPr/>
          </p:nvSpPr>
          <p:spPr>
            <a:xfrm>
              <a:off x="596814" y="452892"/>
              <a:ext cx="2220600" cy="3576600"/>
            </a:xfrm>
            <a:prstGeom prst="rect">
              <a:avLst/>
            </a:prstGeom>
            <a:noFill/>
            <a:ln>
              <a:noFill/>
            </a:ln>
            <a:effectLst>
              <a:outerShdw blurRad="50800" rotWithShape="0" dir="5400000" dist="41909">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sz="1800">
                <a:latin typeface="Maven Pro"/>
                <a:ea typeface="Maven Pro"/>
                <a:cs typeface="Maven Pro"/>
                <a:sym typeface="Maven Pro"/>
              </a:endParaRPr>
            </a:p>
          </p:txBody>
        </p:sp>
        <p:sp>
          <p:nvSpPr>
            <p:cNvPr id="356" name="Shape 356"/>
            <p:cNvSpPr txBox="1"/>
            <p:nvPr/>
          </p:nvSpPr>
          <p:spPr>
            <a:xfrm>
              <a:off x="596814" y="452892"/>
              <a:ext cx="2220600" cy="3576600"/>
            </a:xfrm>
            <a:prstGeom prst="rect">
              <a:avLst/>
            </a:prstGeom>
            <a:noFill/>
            <a:ln>
              <a:noFill/>
            </a:ln>
          </p:spPr>
          <p:txBody>
            <a:bodyPr anchorCtr="0" anchor="t" bIns="0" lIns="0" spcFirstLastPara="1" rIns="0" wrap="square" tIns="65150">
              <a:noAutofit/>
            </a:bodyPr>
            <a:lstStyle/>
            <a:p>
              <a:pPr indent="0" lvl="0" marL="0" marR="0" rtl="0" algn="l">
                <a:lnSpc>
                  <a:spcPct val="90000"/>
                </a:lnSpc>
                <a:spcBef>
                  <a:spcPts val="0"/>
                </a:spcBef>
                <a:spcAft>
                  <a:spcPts val="0"/>
                </a:spcAft>
                <a:buNone/>
              </a:pPr>
              <a:r>
                <a:rPr lang="en" sz="1800">
                  <a:solidFill>
                    <a:srgbClr val="FFFFFF"/>
                  </a:solidFill>
                  <a:latin typeface="Maven Pro"/>
                  <a:ea typeface="Maven Pro"/>
                  <a:cs typeface="Maven Pro"/>
                  <a:sym typeface="Maven Pro"/>
                </a:rPr>
                <a:t>The data taken from the sensors are collected and concatenated as a single sequence of bytes of data that can be truncated at the receiving end.</a:t>
              </a:r>
              <a:endParaRPr sz="1800">
                <a:solidFill>
                  <a:srgbClr val="FFFFFF"/>
                </a:solidFill>
                <a:latin typeface="Maven Pro"/>
                <a:ea typeface="Maven Pro"/>
                <a:cs typeface="Maven Pro"/>
                <a:sym typeface="Maven Pro"/>
              </a:endParaRPr>
            </a:p>
          </p:txBody>
        </p:sp>
        <p:sp>
          <p:nvSpPr>
            <p:cNvPr id="357" name="Shape 357"/>
            <p:cNvSpPr/>
            <p:nvPr/>
          </p:nvSpPr>
          <p:spPr>
            <a:xfrm>
              <a:off x="3085622" y="452892"/>
              <a:ext cx="2980500" cy="3576600"/>
            </a:xfrm>
            <a:prstGeom prst="roundRect">
              <a:avLst>
                <a:gd fmla="val 5000" name="adj"/>
              </a:avLst>
            </a:prstGeom>
            <a:gradFill>
              <a:gsLst>
                <a:gs pos="0">
                  <a:srgbClr val="6BA61A"/>
                </a:gs>
                <a:gs pos="30000">
                  <a:srgbClr val="7FCC16"/>
                </a:gs>
                <a:gs pos="45000">
                  <a:srgbClr val="87DD11"/>
                </a:gs>
                <a:gs pos="55000">
                  <a:srgbClr val="87DD11"/>
                </a:gs>
                <a:gs pos="73000">
                  <a:srgbClr val="7FCC16"/>
                </a:gs>
                <a:gs pos="100000">
                  <a:srgbClr val="6BA61A"/>
                </a:gs>
              </a:gsLst>
              <a:lin ang="949849" scaled="0"/>
            </a:gradFill>
            <a:ln>
              <a:noFill/>
            </a:ln>
            <a:effectLst>
              <a:outerShdw blurRad="50800" rotWithShape="0" dir="5400000" dist="41909">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sz="1800">
                <a:latin typeface="Maven Pro"/>
                <a:ea typeface="Maven Pro"/>
                <a:cs typeface="Maven Pro"/>
                <a:sym typeface="Maven Pro"/>
              </a:endParaRPr>
            </a:p>
          </p:txBody>
        </p:sp>
        <p:sp>
          <p:nvSpPr>
            <p:cNvPr id="358" name="Shape 358"/>
            <p:cNvSpPr txBox="1"/>
            <p:nvPr/>
          </p:nvSpPr>
          <p:spPr>
            <a:xfrm rot="-5400000">
              <a:off x="1917272" y="1621361"/>
              <a:ext cx="2932800" cy="596100"/>
            </a:xfrm>
            <a:prstGeom prst="rect">
              <a:avLst/>
            </a:prstGeom>
            <a:noFill/>
            <a:ln>
              <a:noFill/>
            </a:ln>
          </p:spPr>
          <p:txBody>
            <a:bodyPr anchorCtr="0" anchor="t" bIns="0" lIns="0" spcFirstLastPara="1" rIns="106675" wrap="square" tIns="82275">
              <a:noAutofit/>
            </a:bodyPr>
            <a:lstStyle/>
            <a:p>
              <a:pPr indent="0" lvl="0" marL="0" marR="0" rtl="0" algn="r">
                <a:lnSpc>
                  <a:spcPct val="90000"/>
                </a:lnSpc>
                <a:spcBef>
                  <a:spcPts val="0"/>
                </a:spcBef>
                <a:spcAft>
                  <a:spcPts val="0"/>
                </a:spcAft>
                <a:buNone/>
              </a:pPr>
              <a:r>
                <a:rPr lang="en" sz="1800">
                  <a:solidFill>
                    <a:srgbClr val="FFFFFF"/>
                  </a:solidFill>
                  <a:latin typeface="Maven Pro"/>
                  <a:ea typeface="Maven Pro"/>
                  <a:cs typeface="Maven Pro"/>
                  <a:sym typeface="Maven Pro"/>
                </a:rPr>
                <a:t>Transmiting the Data</a:t>
              </a:r>
              <a:endParaRPr sz="1800">
                <a:solidFill>
                  <a:srgbClr val="FFFFFF"/>
                </a:solidFill>
                <a:latin typeface="Maven Pro"/>
                <a:ea typeface="Maven Pro"/>
                <a:cs typeface="Maven Pro"/>
                <a:sym typeface="Maven Pro"/>
              </a:endParaRPr>
            </a:p>
          </p:txBody>
        </p:sp>
        <p:sp>
          <p:nvSpPr>
            <p:cNvPr id="359" name="Shape 359"/>
            <p:cNvSpPr/>
            <p:nvPr/>
          </p:nvSpPr>
          <p:spPr>
            <a:xfrm rot="5400000">
              <a:off x="2837670" y="3295987"/>
              <a:ext cx="525709" cy="447091"/>
            </a:xfrm>
            <a:prstGeom prst="flowChartExtract">
              <a:avLst/>
            </a:prstGeom>
            <a:solidFill>
              <a:srgbClr val="FFFFFF"/>
            </a:solidFill>
            <a:ln cap="flat" cmpd="sng" w="9525">
              <a:solidFill>
                <a:srgbClr val="85CE2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1800">
                <a:latin typeface="Maven Pro"/>
                <a:ea typeface="Maven Pro"/>
                <a:cs typeface="Maven Pro"/>
                <a:sym typeface="Maven Pro"/>
              </a:endParaRPr>
            </a:p>
          </p:txBody>
        </p:sp>
        <p:sp>
          <p:nvSpPr>
            <p:cNvPr id="360" name="Shape 360"/>
            <p:cNvSpPr/>
            <p:nvPr/>
          </p:nvSpPr>
          <p:spPr>
            <a:xfrm>
              <a:off x="3681744" y="452892"/>
              <a:ext cx="2220600" cy="3576600"/>
            </a:xfrm>
            <a:prstGeom prst="rect">
              <a:avLst/>
            </a:prstGeom>
            <a:noFill/>
            <a:ln>
              <a:noFill/>
            </a:ln>
            <a:effectLst>
              <a:outerShdw blurRad="50800" rotWithShape="0" dir="5400000" dist="41909">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sz="1800">
                <a:latin typeface="Maven Pro"/>
                <a:ea typeface="Maven Pro"/>
                <a:cs typeface="Maven Pro"/>
                <a:sym typeface="Maven Pro"/>
              </a:endParaRPr>
            </a:p>
          </p:txBody>
        </p:sp>
        <p:sp>
          <p:nvSpPr>
            <p:cNvPr id="361" name="Shape 361"/>
            <p:cNvSpPr txBox="1"/>
            <p:nvPr/>
          </p:nvSpPr>
          <p:spPr>
            <a:xfrm>
              <a:off x="3681744" y="452892"/>
              <a:ext cx="2220600" cy="3576600"/>
            </a:xfrm>
            <a:prstGeom prst="rect">
              <a:avLst/>
            </a:prstGeom>
            <a:noFill/>
            <a:ln>
              <a:noFill/>
            </a:ln>
          </p:spPr>
          <p:txBody>
            <a:bodyPr anchorCtr="0" anchor="t" bIns="0" lIns="0" spcFirstLastPara="1" rIns="0" wrap="square" tIns="65150">
              <a:noAutofit/>
            </a:bodyPr>
            <a:lstStyle/>
            <a:p>
              <a:pPr indent="0" lvl="0" marL="0" marR="0" rtl="0" algn="l">
                <a:lnSpc>
                  <a:spcPct val="90000"/>
                </a:lnSpc>
                <a:spcBef>
                  <a:spcPts val="0"/>
                </a:spcBef>
                <a:spcAft>
                  <a:spcPts val="0"/>
                </a:spcAft>
                <a:buNone/>
              </a:pPr>
              <a:r>
                <a:rPr lang="en" sz="1800">
                  <a:solidFill>
                    <a:srgbClr val="FFFFFF"/>
                  </a:solidFill>
                  <a:latin typeface="Maven Pro"/>
                  <a:ea typeface="Maven Pro"/>
                  <a:cs typeface="Maven Pro"/>
                  <a:sym typeface="Maven Pro"/>
                </a:rPr>
                <a:t>The data collected will be transmitted to the central node for analysis of data to obtain the feedback of individual clusters for correction</a:t>
              </a:r>
              <a:endParaRPr sz="1800">
                <a:solidFill>
                  <a:srgbClr val="FFFFFF"/>
                </a:solidFill>
                <a:latin typeface="Maven Pro"/>
                <a:ea typeface="Maven Pro"/>
                <a:cs typeface="Maven Pro"/>
                <a:sym typeface="Maven Pro"/>
              </a:endParaRPr>
            </a:p>
          </p:txBody>
        </p:sp>
        <p:sp>
          <p:nvSpPr>
            <p:cNvPr id="362" name="Shape 362"/>
            <p:cNvSpPr/>
            <p:nvPr/>
          </p:nvSpPr>
          <p:spPr>
            <a:xfrm>
              <a:off x="6170552" y="452892"/>
              <a:ext cx="2980500" cy="3576600"/>
            </a:xfrm>
            <a:prstGeom prst="roundRect">
              <a:avLst>
                <a:gd fmla="val 5000" name="adj"/>
              </a:avLst>
            </a:prstGeom>
            <a:gradFill>
              <a:gsLst>
                <a:gs pos="0">
                  <a:srgbClr val="6BA61A"/>
                </a:gs>
                <a:gs pos="30000">
                  <a:srgbClr val="7FCC16"/>
                </a:gs>
                <a:gs pos="45000">
                  <a:srgbClr val="87DD11"/>
                </a:gs>
                <a:gs pos="55000">
                  <a:srgbClr val="87DD11"/>
                </a:gs>
                <a:gs pos="73000">
                  <a:srgbClr val="7FCC16"/>
                </a:gs>
                <a:gs pos="100000">
                  <a:srgbClr val="6BA61A"/>
                </a:gs>
              </a:gsLst>
              <a:lin ang="949849" scaled="0"/>
            </a:gradFill>
            <a:ln>
              <a:noFill/>
            </a:ln>
            <a:effectLst>
              <a:outerShdw blurRad="50800" rotWithShape="0" dir="5400000" dist="41909">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sz="1800">
                <a:latin typeface="Maven Pro"/>
                <a:ea typeface="Maven Pro"/>
                <a:cs typeface="Maven Pro"/>
                <a:sym typeface="Maven Pro"/>
              </a:endParaRPr>
            </a:p>
          </p:txBody>
        </p:sp>
        <p:sp>
          <p:nvSpPr>
            <p:cNvPr id="363" name="Shape 363"/>
            <p:cNvSpPr txBox="1"/>
            <p:nvPr/>
          </p:nvSpPr>
          <p:spPr>
            <a:xfrm rot="-5400000">
              <a:off x="5002202" y="1621361"/>
              <a:ext cx="2932800" cy="596100"/>
            </a:xfrm>
            <a:prstGeom prst="rect">
              <a:avLst/>
            </a:prstGeom>
            <a:noFill/>
            <a:ln>
              <a:noFill/>
            </a:ln>
          </p:spPr>
          <p:txBody>
            <a:bodyPr anchorCtr="0" anchor="t" bIns="0" lIns="0" spcFirstLastPara="1" rIns="106675" wrap="square" tIns="82275">
              <a:noAutofit/>
            </a:bodyPr>
            <a:lstStyle/>
            <a:p>
              <a:pPr indent="0" lvl="0" marL="0" marR="0" rtl="0" algn="r">
                <a:lnSpc>
                  <a:spcPct val="90000"/>
                </a:lnSpc>
                <a:spcBef>
                  <a:spcPts val="0"/>
                </a:spcBef>
                <a:spcAft>
                  <a:spcPts val="0"/>
                </a:spcAft>
                <a:buNone/>
              </a:pPr>
              <a:r>
                <a:rPr lang="en" sz="1800">
                  <a:solidFill>
                    <a:srgbClr val="FFFFFF"/>
                  </a:solidFill>
                  <a:latin typeface="Maven Pro"/>
                  <a:ea typeface="Maven Pro"/>
                  <a:cs typeface="Maven Pro"/>
                  <a:sym typeface="Maven Pro"/>
                </a:rPr>
                <a:t>Reception of Feedback</a:t>
              </a:r>
              <a:endParaRPr sz="1800">
                <a:solidFill>
                  <a:srgbClr val="FFFFFF"/>
                </a:solidFill>
                <a:latin typeface="Maven Pro"/>
                <a:ea typeface="Maven Pro"/>
                <a:cs typeface="Maven Pro"/>
                <a:sym typeface="Maven Pro"/>
              </a:endParaRPr>
            </a:p>
          </p:txBody>
        </p:sp>
        <p:sp>
          <p:nvSpPr>
            <p:cNvPr id="364" name="Shape 364"/>
            <p:cNvSpPr/>
            <p:nvPr/>
          </p:nvSpPr>
          <p:spPr>
            <a:xfrm rot="5400000">
              <a:off x="5922600" y="3295987"/>
              <a:ext cx="525709" cy="447091"/>
            </a:xfrm>
            <a:prstGeom prst="flowChartExtract">
              <a:avLst/>
            </a:prstGeom>
            <a:solidFill>
              <a:srgbClr val="FFFFFF"/>
            </a:solidFill>
            <a:ln cap="flat" cmpd="sng" w="9525">
              <a:solidFill>
                <a:srgbClr val="85CE2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1800">
                <a:latin typeface="Maven Pro"/>
                <a:ea typeface="Maven Pro"/>
                <a:cs typeface="Maven Pro"/>
                <a:sym typeface="Maven Pro"/>
              </a:endParaRPr>
            </a:p>
          </p:txBody>
        </p:sp>
        <p:sp>
          <p:nvSpPr>
            <p:cNvPr id="365" name="Shape 365"/>
            <p:cNvSpPr/>
            <p:nvPr/>
          </p:nvSpPr>
          <p:spPr>
            <a:xfrm>
              <a:off x="6766674" y="452892"/>
              <a:ext cx="2220600" cy="3576600"/>
            </a:xfrm>
            <a:prstGeom prst="rect">
              <a:avLst/>
            </a:prstGeom>
            <a:noFill/>
            <a:ln>
              <a:noFill/>
            </a:ln>
            <a:effectLst>
              <a:outerShdw blurRad="50800" rotWithShape="0" dir="5400000" dist="41909">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sz="1800">
                <a:latin typeface="Maven Pro"/>
                <a:ea typeface="Maven Pro"/>
                <a:cs typeface="Maven Pro"/>
                <a:sym typeface="Maven Pro"/>
              </a:endParaRPr>
            </a:p>
          </p:txBody>
        </p:sp>
        <p:sp>
          <p:nvSpPr>
            <p:cNvPr id="366" name="Shape 366"/>
            <p:cNvSpPr txBox="1"/>
            <p:nvPr/>
          </p:nvSpPr>
          <p:spPr>
            <a:xfrm>
              <a:off x="6766674" y="452892"/>
              <a:ext cx="2220600" cy="3576600"/>
            </a:xfrm>
            <a:prstGeom prst="rect">
              <a:avLst/>
            </a:prstGeom>
            <a:noFill/>
            <a:ln>
              <a:noFill/>
            </a:ln>
          </p:spPr>
          <p:txBody>
            <a:bodyPr anchorCtr="0" anchor="t" bIns="0" lIns="0" spcFirstLastPara="1" rIns="0" wrap="square" tIns="65150">
              <a:noAutofit/>
            </a:bodyPr>
            <a:lstStyle/>
            <a:p>
              <a:pPr indent="0" lvl="0" marL="0" marR="0" rtl="0" algn="l">
                <a:lnSpc>
                  <a:spcPct val="90000"/>
                </a:lnSpc>
                <a:spcBef>
                  <a:spcPts val="0"/>
                </a:spcBef>
                <a:spcAft>
                  <a:spcPts val="0"/>
                </a:spcAft>
                <a:buNone/>
              </a:pPr>
              <a:r>
                <a:rPr lang="en" sz="1600">
                  <a:solidFill>
                    <a:srgbClr val="FFFFFF"/>
                  </a:solidFill>
                  <a:latin typeface="Maven Pro"/>
                  <a:ea typeface="Maven Pro"/>
                  <a:cs typeface="Maven Pro"/>
                  <a:sym typeface="Maven Pro"/>
                </a:rPr>
                <a:t>At this step the LoRa will be set to reception mode and will receive the feedback in the same concatenated byte format and truncates the data if the feedback is present else, again sets itself into the transmission mode with a delay in collection of data. </a:t>
              </a:r>
              <a:endParaRPr sz="1600">
                <a:solidFill>
                  <a:srgbClr val="FFFFFF"/>
                </a:solidFill>
                <a:latin typeface="Maven Pro"/>
                <a:ea typeface="Maven Pro"/>
                <a:cs typeface="Maven Pro"/>
                <a:sym typeface="Maven Pr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